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496" r:id="rId2"/>
    <p:sldId id="7465" r:id="rId3"/>
    <p:sldId id="7474" r:id="rId4"/>
    <p:sldId id="7481" r:id="rId5"/>
    <p:sldId id="7480" r:id="rId6"/>
    <p:sldId id="7497" r:id="rId7"/>
    <p:sldId id="7466" r:id="rId8"/>
    <p:sldId id="7475" r:id="rId9"/>
    <p:sldId id="7476" r:id="rId10"/>
    <p:sldId id="7477" r:id="rId11"/>
    <p:sldId id="7478" r:id="rId12"/>
    <p:sldId id="7467" r:id="rId13"/>
    <p:sldId id="7483" r:id="rId14"/>
    <p:sldId id="7484" r:id="rId15"/>
    <p:sldId id="506" r:id="rId16"/>
    <p:sldId id="7485" r:id="rId17"/>
    <p:sldId id="7486" r:id="rId18"/>
    <p:sldId id="7487" r:id="rId19"/>
    <p:sldId id="7488" r:id="rId20"/>
    <p:sldId id="7490" r:id="rId21"/>
    <p:sldId id="7489" r:id="rId22"/>
    <p:sldId id="7491" r:id="rId23"/>
    <p:sldId id="7492" r:id="rId24"/>
    <p:sldId id="7493" r:id="rId25"/>
    <p:sldId id="7494" r:id="rId26"/>
    <p:sldId id="749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96969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5" autoAdjust="0"/>
    <p:restoredTop sz="95902" autoAdjust="0"/>
  </p:normalViewPr>
  <p:slideViewPr>
    <p:cSldViewPr snapToGrid="0">
      <p:cViewPr varScale="1">
        <p:scale>
          <a:sx n="87" d="100"/>
          <a:sy n="87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E110-E30A-4A29-A458-40849CAA4CC8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A03D4-DAA4-4A70-96B5-C96F0551E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16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8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77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589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5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3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485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78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6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526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80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3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3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56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9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91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064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172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10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31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6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2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8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41EC37-39CA-48CE-AB1D-67F1B5DEA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5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220B8C-B76E-4AA4-BD84-D81EA327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B75F98-5F98-4245-B895-D5049C3EA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5DFFB23-9B93-48AA-AEA5-5CF3DD4D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45CD05-4FFE-4BF3-9185-532AE458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020D8-FF56-4E78-858A-D7805937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8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27D2654-5930-4525-91CA-4A5B394AD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689556C-4819-4C10-9390-D830FFD27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BDD4B9-4F0F-4224-ACA1-9E9AA5CD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AE28B8-EC3E-4D82-A8E5-4294F4CA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0DC4EB-275A-47A0-A611-58DFDD3C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99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3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9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3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2D6622-FEDC-482A-A949-AE9F3DEC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E1CD33E-FE04-4FE1-B41F-91B20CD6F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AC6405-C90D-47F8-8EE3-A240E914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EDED2C9-22FB-4F26-8A74-4F180CD7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E65E13-3C2B-4C2B-B6D5-D0E85606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53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807227-BE83-4E5F-90DB-3E5E4F3A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1AF31FA-D88C-4529-9ACB-1C6551B4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E38BB3A-9C31-4DE2-9C13-D74E3FC9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CD43D95-71BF-41BA-99F3-DEA36F0E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2DB23A-2979-4D84-B1ED-8DF372C8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76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8E121A-BF55-4214-9D52-766FE5F7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E8EE9C7-854D-4439-AF14-35FD4B4AD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8D19E9C-1F84-452C-B005-E0818837D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D313842-2825-4C82-B641-3753378E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4B952D-48B2-4E4F-B4FA-40C23030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1CFF058-4B34-4257-BE4C-E88C51EF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5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F06CDC-DE8A-477A-9CC8-E421DCFE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06F4E54-948A-41F9-BE26-6E12A938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157F70-65BC-4B86-8734-16775A964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22AA0E4-6336-494C-BD7C-150121268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F88663F-4548-45B7-BF24-6EDB7AF68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F6FD1-C90B-4B68-BDAC-6CC4DD64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0880ED0-1719-44F2-8B67-CB2686AA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BEF848F-72B8-4325-9800-7309C4A5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4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39855A-356D-46CF-9126-D5F18B48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AD2E551-4BB8-4532-BF69-6A3F7877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2A65941-715F-4D94-9E87-14DC4B08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5116E73-4EA5-4B3F-9528-AE82C5EB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25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7C0F21A-A0A0-4C9B-AFD3-4FAF78F8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BF4BC4C-9782-4FF4-8986-9A147C96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C24EF78-3EAF-462B-A6D1-875E7A9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CAE66E5-BB79-443C-A8C1-DB7C0020E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25" y="291518"/>
            <a:ext cx="1235828" cy="4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71A447-F953-463D-93EC-984ED884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B808A24-A455-4E4E-9697-12B64F0F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507B68D-69EA-43F2-917D-E2EE5B6CE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7EFC0E-A3E1-44F9-9CBB-C2E2904F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E20977-0CBB-4278-8193-966C7225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9362513-AB5A-4D73-BA21-324ECE30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56553" y="644190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6249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46296C-D4FE-46CC-B1DC-C587196A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5492739-4775-4F24-A96C-A9F5EE292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7B5EF32-24D7-43BD-8293-7F620B518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9404BA8-1E78-4FF9-ABB2-555264EA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E3FB889-007F-4B38-9134-033CC5F8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4002942-0370-4C35-A0F9-9542D4B2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3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B6C71EC-BE00-4DF6-BD78-7BDA5BD0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E0D7D2-CB81-46C0-9A20-B7343BC1B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F18D94-5AAF-4813-BF61-52693E53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BE47-339E-4EDF-9587-350CF1341573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6B0F8A7-E1ED-4D95-8EEC-B763D9D12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7116A6B-2F51-47B5-B16A-802BD1CCC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2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545422" y="2659925"/>
            <a:ext cx="79290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学术期刊投稿分析系统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经典综艺体简" panose="02010609000101010101" pitchFamily="49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41171" y="4031638"/>
            <a:ext cx="449579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用数据为作者服务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9775" y="3597696"/>
            <a:ext cx="202306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1200" dirty="0" smtClean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S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erving </a:t>
            </a:r>
            <a:r>
              <a:rPr lang="en-US" altLang="zh-CN" sz="1200" dirty="0" smtClean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uthor with </a:t>
            </a:r>
            <a:r>
              <a:rPr lang="en-US" altLang="zh-CN" sz="1200" dirty="0" smtClean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D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ata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307821" y="6493605"/>
            <a:ext cx="1884179" cy="230580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汇报人：涂文菠</a:t>
            </a:r>
            <a:endParaRPr lang="en-US" altLang="zh-CN" sz="2133" b="1" kern="0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1" y="204312"/>
            <a:ext cx="1827942" cy="5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4555" y="2212523"/>
            <a:ext cx="2180720" cy="2180720"/>
            <a:chOff x="1695675" y="2056924"/>
            <a:chExt cx="2180720" cy="2180720"/>
          </a:xfrm>
        </p:grpSpPr>
        <p:sp>
          <p:nvSpPr>
            <p:cNvPr id="5" name="Text Placeholder 3"/>
            <p:cNvSpPr/>
            <p:nvPr/>
          </p:nvSpPr>
          <p:spPr>
            <a:xfrm>
              <a:off x="1695675" y="2056924"/>
              <a:ext cx="2180720" cy="218072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/>
            <a:lstStyle/>
            <a:p>
              <a:pPr marL="228549" indent="-228549"/>
              <a:endParaRPr lang="zh-CN" altLang="zh-CN" sz="2100" dirty="0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文本框 79"/>
            <p:cNvSpPr/>
            <p:nvPr/>
          </p:nvSpPr>
          <p:spPr>
            <a:xfrm>
              <a:off x="2187687" y="2942545"/>
              <a:ext cx="1376044" cy="43088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>
                <a:buNone/>
              </a:pPr>
              <a:r>
                <a:rPr lang="zh-CN" altLang="en-US" sz="2200" b="1" dirty="0" smtClean="0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投稿分析</a:t>
              </a:r>
              <a:endParaRPr lang="zh-CN" altLang="en-US" sz="1351" dirty="0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4AB76CC-DF0F-428E-9EEA-692E06A70CFD}"/>
              </a:ext>
            </a:extLst>
          </p:cNvPr>
          <p:cNvGrpSpPr/>
          <p:nvPr/>
        </p:nvGrpSpPr>
        <p:grpSpPr>
          <a:xfrm>
            <a:off x="307721" y="332065"/>
            <a:ext cx="2548368" cy="420564"/>
            <a:chOff x="568442" y="319364"/>
            <a:chExt cx="2548369" cy="420565"/>
          </a:xfrm>
        </p:grpSpPr>
        <p:sp>
          <p:nvSpPr>
            <p:cNvPr id="22" name="文本框 23">
              <a:extLst>
                <a:ext uri="{FF2B5EF4-FFF2-40B4-BE49-F238E27FC236}">
                  <a16:creationId xmlns:a16="http://schemas.microsoft.com/office/drawing/2014/main" xmlns="" id="{72522057-64A4-461F-82BE-787869ACF4ED}"/>
                </a:ext>
              </a:extLst>
            </p:cNvPr>
            <p:cNvSpPr txBox="1"/>
            <p:nvPr/>
          </p:nvSpPr>
          <p:spPr>
            <a:xfrm>
              <a:off x="665958" y="319364"/>
              <a:ext cx="128112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产品简介</a:t>
              </a:r>
              <a:endParaRPr lang="zh-CN" altLang="en-US" sz="2133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E3CCF28-004B-4151-BE04-72B785D5546D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832B4A5-4094-487E-B67D-B076A2A9007C}"/>
                </a:ext>
              </a:extLst>
            </p:cNvPr>
            <p:cNvSpPr txBox="1"/>
            <p:nvPr/>
          </p:nvSpPr>
          <p:spPr>
            <a:xfrm>
              <a:off x="1821263" y="440792"/>
              <a:ext cx="1295548" cy="29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33" dirty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</a:t>
              </a:r>
              <a:r>
                <a:rPr lang="en-US" altLang="zh-CN" sz="1333" dirty="0" smtClean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             </a:t>
              </a:r>
              <a:endParaRPr lang="zh-CN" altLang="en-US" sz="1333" dirty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5141" y="1178255"/>
            <a:ext cx="4845293" cy="647704"/>
            <a:chOff x="7523107" y="3331677"/>
            <a:chExt cx="4845292" cy="647704"/>
          </a:xfrm>
        </p:grpSpPr>
        <p:sp>
          <p:nvSpPr>
            <p:cNvPr id="13" name="矩形 12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常规分析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3107" y="3641468"/>
              <a:ext cx="4845292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关键词分析、命中雷达图、发文与被引、机构发文等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D86ADA-592D-4BA5-B0F7-CDD82909CF2F}"/>
              </a:ext>
            </a:extLst>
          </p:cNvPr>
          <p:cNvSpPr/>
          <p:nvPr/>
        </p:nvSpPr>
        <p:spPr>
          <a:xfrm>
            <a:off x="4974476" y="824365"/>
            <a:ext cx="71249" cy="5135760"/>
          </a:xfrm>
          <a:prstGeom prst="rect">
            <a:avLst/>
          </a:prstGeom>
          <a:solidFill>
            <a:srgbClr val="17324D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246156" y="2083069"/>
            <a:ext cx="5891896" cy="647704"/>
            <a:chOff x="7523107" y="3331677"/>
            <a:chExt cx="5891895" cy="647704"/>
          </a:xfrm>
        </p:grpSpPr>
        <p:sp>
          <p:nvSpPr>
            <p:cNvPr id="33" name="矩形 32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智能分析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7" y="3641468"/>
              <a:ext cx="5891895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智能分词、核心知识点延伸、自动分类号推荐等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87878" y="2991349"/>
            <a:ext cx="6731524" cy="893284"/>
            <a:chOff x="7523107" y="3331677"/>
            <a:chExt cx="6731523" cy="893284"/>
          </a:xfrm>
        </p:grpSpPr>
        <p:sp>
          <p:nvSpPr>
            <p:cNvPr id="36" name="矩形 35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中文期刊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23107" y="3641468"/>
              <a:ext cx="6731523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参考文献相似性、发文领域（本人发文、机构发文）、刊物评价、刊物影响力、期刊分区、收录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数据库等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98894" y="4083452"/>
            <a:ext cx="6566272" cy="893284"/>
            <a:chOff x="7523107" y="3331677"/>
            <a:chExt cx="4227298" cy="893284"/>
          </a:xfrm>
        </p:grpSpPr>
        <p:sp>
          <p:nvSpPr>
            <p:cNvPr id="39" name="矩形 38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外文期刊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523107" y="3641468"/>
              <a:ext cx="4227298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论文相似度、研究领域（中国人发文、机构发文）、本校已入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ESI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学科、刊物影响力、期刊分区等</a:t>
              </a:r>
              <a:r>
                <a:rPr lang="en-US" altLang="zh-CN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09912" y="5068656"/>
            <a:ext cx="5828140" cy="647704"/>
            <a:chOff x="7523107" y="3331677"/>
            <a:chExt cx="5828139" cy="647704"/>
          </a:xfrm>
        </p:grpSpPr>
        <p:sp>
          <p:nvSpPr>
            <p:cNvPr id="42" name="矩形 41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分析报告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23107" y="3641468"/>
              <a:ext cx="582813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收录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预测、新词漂移、热词排名、论点推荐、机构排名、参考文献等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4AB76CC-DF0F-428E-9EEA-692E06A70CFD}"/>
              </a:ext>
            </a:extLst>
          </p:cNvPr>
          <p:cNvGrpSpPr/>
          <p:nvPr/>
        </p:nvGrpSpPr>
        <p:grpSpPr>
          <a:xfrm>
            <a:off x="307721" y="332065"/>
            <a:ext cx="2548368" cy="420564"/>
            <a:chOff x="568442" y="319364"/>
            <a:chExt cx="2548369" cy="420565"/>
          </a:xfrm>
        </p:grpSpPr>
        <p:sp>
          <p:nvSpPr>
            <p:cNvPr id="22" name="文本框 23">
              <a:extLst>
                <a:ext uri="{FF2B5EF4-FFF2-40B4-BE49-F238E27FC236}">
                  <a16:creationId xmlns:a16="http://schemas.microsoft.com/office/drawing/2014/main" xmlns="" id="{72522057-64A4-461F-82BE-787869ACF4ED}"/>
                </a:ext>
              </a:extLst>
            </p:cNvPr>
            <p:cNvSpPr txBox="1"/>
            <p:nvPr/>
          </p:nvSpPr>
          <p:spPr>
            <a:xfrm>
              <a:off x="665958" y="319364"/>
              <a:ext cx="128112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产品简介</a:t>
              </a:r>
              <a:endParaRPr lang="zh-CN" altLang="en-US" sz="2133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E3CCF28-004B-4151-BE04-72B785D5546D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832B4A5-4094-487E-B67D-B076A2A9007C}"/>
                </a:ext>
              </a:extLst>
            </p:cNvPr>
            <p:cNvSpPr txBox="1"/>
            <p:nvPr/>
          </p:nvSpPr>
          <p:spPr>
            <a:xfrm>
              <a:off x="1821263" y="440792"/>
              <a:ext cx="1295548" cy="29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33" dirty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</a:t>
              </a:r>
              <a:r>
                <a:rPr lang="en-US" altLang="zh-CN" sz="1333" dirty="0" smtClean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             </a:t>
              </a:r>
              <a:endParaRPr lang="zh-CN" altLang="en-US" sz="1333" dirty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916" y="1855315"/>
            <a:ext cx="7493758" cy="48118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7720" y="872375"/>
            <a:ext cx="7671668" cy="36004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3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>
            <a:extLst>
              <a:ext uri="{FF2B5EF4-FFF2-40B4-BE49-F238E27FC236}">
                <a16:creationId xmlns:a16="http://schemas.microsoft.com/office/drawing/2014/main" xmlns="" id="{C9F7AAE5-0444-4FFC-A677-7CF542177A0F}"/>
              </a:ext>
            </a:extLst>
          </p:cNvPr>
          <p:cNvSpPr/>
          <p:nvPr/>
        </p:nvSpPr>
        <p:spPr>
          <a:xfrm>
            <a:off x="3987255" y="1484442"/>
            <a:ext cx="4298496" cy="4093806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07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3</a:t>
            </a:r>
            <a:endParaRPr lang="zh-CN" altLang="en-US" sz="13800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5550" y="2784170"/>
            <a:ext cx="22383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dist"/>
            <a:r>
              <a:rPr lang="zh-CN" altLang="en-US" dirty="0" smtClean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应用体系</a:t>
            </a:r>
            <a:endParaRPr lang="zh-CN" altLang="en-US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7335" y="3446132"/>
            <a:ext cx="269480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sz="1200" b="1" dirty="0" smtClean="0">
                <a:solidFill>
                  <a:schemeClr val="tx1"/>
                </a:solidFill>
                <a:latin typeface="时尚中黑简体"/>
              </a:rPr>
              <a:t>    </a:t>
            </a:r>
            <a:r>
              <a:rPr lang="zh-CN" altLang="zh-CN" sz="1200" b="1" dirty="0" smtClean="0">
                <a:solidFill>
                  <a:schemeClr val="tx1"/>
                </a:solidFill>
                <a:latin typeface="时尚中黑简体"/>
              </a:rPr>
              <a:t>学术</a:t>
            </a:r>
            <a:r>
              <a:rPr lang="zh-CN" altLang="en-US" sz="1200" b="1" dirty="0">
                <a:solidFill>
                  <a:schemeClr val="tx1"/>
                </a:solidFill>
                <a:latin typeface="时尚中黑简体"/>
              </a:rPr>
              <a:t>期刊</a:t>
            </a:r>
            <a:r>
              <a:rPr lang="zh-CN" altLang="zh-CN" sz="1200" b="1" dirty="0">
                <a:solidFill>
                  <a:schemeClr val="tx1"/>
                </a:solidFill>
                <a:latin typeface="时尚中黑简体"/>
              </a:rPr>
              <a:t>投稿分析</a:t>
            </a:r>
            <a:r>
              <a:rPr lang="zh-CN" altLang="zh-CN" sz="1200" b="1" dirty="0" smtClean="0">
                <a:solidFill>
                  <a:schemeClr val="tx1"/>
                </a:solidFill>
                <a:latin typeface="时尚中黑简体"/>
              </a:rPr>
              <a:t>系统</a:t>
            </a:r>
            <a:r>
              <a:rPr lang="zh-CN" altLang="en-US" sz="1200" b="1" dirty="0" smtClean="0">
                <a:solidFill>
                  <a:schemeClr val="tx1"/>
                </a:solidFill>
                <a:latin typeface="时尚中黑简体"/>
              </a:rPr>
              <a:t>在对期刊深度挖掘和稿件分析的基础上，衍生出五个应用体系。从期刊层面、投稿层面、个人层面、机构层面和报告层面做了多种价值规划。</a:t>
            </a:r>
            <a:endParaRPr lang="en-US" altLang="zh-CN" sz="1200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1307" y="3291487"/>
            <a:ext cx="1571759" cy="400110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000" b="1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PART 03</a:t>
            </a:r>
            <a:endParaRPr lang="zh-CN" altLang="en-US" sz="2000" b="1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五边形 3">
            <a:extLst>
              <a:ext uri="{FF2B5EF4-FFF2-40B4-BE49-F238E27FC236}">
                <a16:creationId xmlns:a16="http://schemas.microsoft.com/office/drawing/2014/main" xmlns="" id="{4D30105D-DD25-478F-941B-A3F721DE78E8}"/>
              </a:ext>
            </a:extLst>
          </p:cNvPr>
          <p:cNvSpPr/>
          <p:nvPr/>
        </p:nvSpPr>
        <p:spPr>
          <a:xfrm>
            <a:off x="2131915" y="2156731"/>
            <a:ext cx="2499277" cy="2380264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3106672" cy="420564"/>
            <a:chOff x="568442" y="319364"/>
            <a:chExt cx="3106677" cy="420565"/>
          </a:xfrm>
        </p:grpSpPr>
        <p:sp>
          <p:nvSpPr>
            <p:cNvPr id="63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8" y="319364"/>
              <a:ext cx="300916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期刊索引体系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学科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分类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2211446" y="1590445"/>
            <a:ext cx="9091023" cy="381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维普期刊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北大核心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南大核心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	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CSCD</a:t>
            </a:r>
          </a:p>
        </p:txBody>
      </p:sp>
      <p:sp>
        <p:nvSpPr>
          <p:cNvPr id="69" name="文本框 20"/>
          <p:cNvSpPr txBox="1"/>
          <p:nvPr/>
        </p:nvSpPr>
        <p:spPr>
          <a:xfrm>
            <a:off x="850949" y="2170070"/>
            <a:ext cx="1132087" cy="319500"/>
          </a:xfrm>
          <a:prstGeom prst="rect">
            <a:avLst/>
          </a:prstGeom>
          <a:noFill/>
        </p:spPr>
        <p:txBody>
          <a:bodyPr wrap="square" lIns="72568" tIns="36285" rIns="72568" bIns="36285">
            <a:spAutoFit/>
          </a:bodyPr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中</a:t>
            </a:r>
            <a:r>
              <a:rPr lang="zh-CN" altLang="en-US" sz="1600" b="1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刊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212282" y="2897584"/>
            <a:ext cx="9091023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SCIE	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  	SSCI	     	A&amp;HCI		Scopus	   	EI	  ESI  </a:t>
            </a:r>
          </a:p>
        </p:txBody>
      </p:sp>
      <p:sp>
        <p:nvSpPr>
          <p:cNvPr id="73" name="文本框 20"/>
          <p:cNvSpPr txBox="1"/>
          <p:nvPr/>
        </p:nvSpPr>
        <p:spPr>
          <a:xfrm>
            <a:off x="850949" y="3492094"/>
            <a:ext cx="1132087" cy="319500"/>
          </a:xfrm>
          <a:prstGeom prst="rect">
            <a:avLst/>
          </a:prstGeom>
          <a:noFill/>
        </p:spPr>
        <p:txBody>
          <a:bodyPr wrap="square" lIns="72568" tIns="36285" rIns="72568" bIns="36285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外</a:t>
            </a:r>
            <a:r>
              <a:rPr lang="zh-CN" altLang="en-US" sz="1600" b="1" dirty="0" smtClean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刊</a:t>
            </a:r>
            <a:endParaRPr lang="zh-CN" altLang="en-US" sz="1600" b="1" dirty="0">
              <a:solidFill>
                <a:schemeClr val="accent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212282" y="4219608"/>
            <a:ext cx="9091023" cy="381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中文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OA	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外文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OA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1" name="文本框 20"/>
          <p:cNvSpPr txBox="1"/>
          <p:nvPr/>
        </p:nvSpPr>
        <p:spPr>
          <a:xfrm>
            <a:off x="850949" y="4759033"/>
            <a:ext cx="1132087" cy="319500"/>
          </a:xfrm>
          <a:prstGeom prst="rect">
            <a:avLst/>
          </a:prstGeom>
          <a:noFill/>
        </p:spPr>
        <p:txBody>
          <a:bodyPr wrap="square" lIns="72568" tIns="36285" rIns="72568" bIns="36285">
            <a:spAutoFit/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OA</a:t>
            </a:r>
            <a:endParaRPr lang="zh-CN" altLang="en-US" sz="1600" b="1" dirty="0">
              <a:solidFill>
                <a:schemeClr val="accent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212282" y="5541632"/>
            <a:ext cx="9091023" cy="3839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本校发文定级期刊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9" name="文本框 20"/>
          <p:cNvSpPr txBox="1"/>
          <p:nvPr/>
        </p:nvSpPr>
        <p:spPr>
          <a:xfrm>
            <a:off x="850949" y="6035587"/>
            <a:ext cx="1132087" cy="319500"/>
          </a:xfrm>
          <a:prstGeom prst="rect">
            <a:avLst/>
          </a:prstGeom>
          <a:noFill/>
        </p:spPr>
        <p:txBody>
          <a:bodyPr wrap="square" lIns="72568" tIns="36285" rIns="72568" bIns="36285">
            <a:spAutoFit/>
          </a:bodyPr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其他</a:t>
            </a:r>
            <a:endParaRPr lang="zh-CN" altLang="en-US" sz="1600" b="1" dirty="0">
              <a:solidFill>
                <a:schemeClr val="accent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093086" y="1419408"/>
            <a:ext cx="646419" cy="561797"/>
            <a:chOff x="3329423" y="1479822"/>
            <a:chExt cx="1202036" cy="1044679"/>
          </a:xfrm>
        </p:grpSpPr>
        <p:sp>
          <p:nvSpPr>
            <p:cNvPr id="100" name="Freeform 5"/>
            <p:cNvSpPr/>
            <p:nvPr/>
          </p:nvSpPr>
          <p:spPr bwMode="auto">
            <a:xfrm>
              <a:off x="3329423" y="1479822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</a:ln>
          </p:spPr>
          <p:txBody>
            <a:bodyPr lIns="72568" tIns="36285" rIns="72568" bIns="36285"/>
            <a:lstStyle/>
            <a:p>
              <a:pPr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01" name="组合 47"/>
            <p:cNvGrpSpPr/>
            <p:nvPr/>
          </p:nvGrpSpPr>
          <p:grpSpPr bwMode="auto">
            <a:xfrm>
              <a:off x="3754548" y="1808481"/>
              <a:ext cx="295362" cy="381037"/>
              <a:chOff x="12327414" y="858402"/>
              <a:chExt cx="370336" cy="484095"/>
            </a:xfrm>
          </p:grpSpPr>
          <p:sp>
            <p:nvSpPr>
              <p:cNvPr id="102" name="Freeform 56"/>
              <p:cNvSpPr>
                <a:spLocks noEditPoints="1"/>
              </p:cNvSpPr>
              <p:nvPr/>
            </p:nvSpPr>
            <p:spPr bwMode="auto">
              <a:xfrm>
                <a:off x="12327414" y="858402"/>
                <a:ext cx="193109" cy="484093"/>
              </a:xfrm>
              <a:custGeom>
                <a:avLst/>
                <a:gdLst>
                  <a:gd name="T0" fmla="*/ 105898 w 31"/>
                  <a:gd name="T1" fmla="*/ 0 h 77"/>
                  <a:gd name="T2" fmla="*/ 174421 w 31"/>
                  <a:gd name="T3" fmla="*/ 31435 h 77"/>
                  <a:gd name="T4" fmla="*/ 193109 w 31"/>
                  <a:gd name="T5" fmla="*/ 113165 h 77"/>
                  <a:gd name="T6" fmla="*/ 193109 w 31"/>
                  <a:gd name="T7" fmla="*/ 396076 h 77"/>
                  <a:gd name="T8" fmla="*/ 168192 w 31"/>
                  <a:gd name="T9" fmla="*/ 465232 h 77"/>
                  <a:gd name="T10" fmla="*/ 99669 w 31"/>
                  <a:gd name="T11" fmla="*/ 484093 h 77"/>
                  <a:gd name="T12" fmla="*/ 12459 w 31"/>
                  <a:gd name="T13" fmla="*/ 452658 h 77"/>
                  <a:gd name="T14" fmla="*/ 0 w 31"/>
                  <a:gd name="T15" fmla="*/ 358355 h 77"/>
                  <a:gd name="T16" fmla="*/ 0 w 31"/>
                  <a:gd name="T17" fmla="*/ 132025 h 77"/>
                  <a:gd name="T18" fmla="*/ 18688 w 31"/>
                  <a:gd name="T19" fmla="*/ 37722 h 77"/>
                  <a:gd name="T20" fmla="*/ 105898 w 31"/>
                  <a:gd name="T21" fmla="*/ 0 h 77"/>
                  <a:gd name="T22" fmla="*/ 99669 w 31"/>
                  <a:gd name="T23" fmla="*/ 440085 h 77"/>
                  <a:gd name="T24" fmla="*/ 137045 w 31"/>
                  <a:gd name="T25" fmla="*/ 370928 h 77"/>
                  <a:gd name="T26" fmla="*/ 137045 w 31"/>
                  <a:gd name="T27" fmla="*/ 106878 h 77"/>
                  <a:gd name="T28" fmla="*/ 99669 w 31"/>
                  <a:gd name="T29" fmla="*/ 44008 h 77"/>
                  <a:gd name="T30" fmla="*/ 56064 w 31"/>
                  <a:gd name="T31" fmla="*/ 106878 h 77"/>
                  <a:gd name="T32" fmla="*/ 56064 w 31"/>
                  <a:gd name="T33" fmla="*/ 125738 h 77"/>
                  <a:gd name="T34" fmla="*/ 56064 w 31"/>
                  <a:gd name="T35" fmla="*/ 144599 h 77"/>
                  <a:gd name="T36" fmla="*/ 56064 w 31"/>
                  <a:gd name="T37" fmla="*/ 220042 h 77"/>
                  <a:gd name="T38" fmla="*/ 56064 w 31"/>
                  <a:gd name="T39" fmla="*/ 301772 h 77"/>
                  <a:gd name="T40" fmla="*/ 56064 w 31"/>
                  <a:gd name="T41" fmla="*/ 370928 h 77"/>
                  <a:gd name="T42" fmla="*/ 99669 w 31"/>
                  <a:gd name="T43" fmla="*/ 440085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3" name="Freeform 57"/>
              <p:cNvSpPr/>
              <p:nvPr/>
            </p:nvSpPr>
            <p:spPr bwMode="auto">
              <a:xfrm>
                <a:off x="12584001" y="863694"/>
                <a:ext cx="113749" cy="478803"/>
              </a:xfrm>
              <a:custGeom>
                <a:avLst/>
                <a:gdLst>
                  <a:gd name="T0" fmla="*/ 0 w 18"/>
                  <a:gd name="T1" fmla="*/ 69300 h 76"/>
                  <a:gd name="T2" fmla="*/ 69513 w 18"/>
                  <a:gd name="T3" fmla="*/ 0 h 76"/>
                  <a:gd name="T4" fmla="*/ 113749 w 18"/>
                  <a:gd name="T5" fmla="*/ 0 h 76"/>
                  <a:gd name="T6" fmla="*/ 113749 w 18"/>
                  <a:gd name="T7" fmla="*/ 478803 h 76"/>
                  <a:gd name="T8" fmla="*/ 50555 w 18"/>
                  <a:gd name="T9" fmla="*/ 478803 h 76"/>
                  <a:gd name="T10" fmla="*/ 50555 w 18"/>
                  <a:gd name="T11" fmla="*/ 119701 h 76"/>
                  <a:gd name="T12" fmla="*/ 0 w 18"/>
                  <a:gd name="T13" fmla="*/ 119701 h 76"/>
                  <a:gd name="T14" fmla="*/ 0 w 18"/>
                  <a:gd name="T15" fmla="*/ 6930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1093085" y="2803584"/>
            <a:ext cx="646419" cy="561797"/>
            <a:chOff x="5226114" y="1463860"/>
            <a:chExt cx="1202036" cy="1044679"/>
          </a:xfrm>
        </p:grpSpPr>
        <p:sp>
          <p:nvSpPr>
            <p:cNvPr id="105" name="Freeform 5"/>
            <p:cNvSpPr/>
            <p:nvPr/>
          </p:nvSpPr>
          <p:spPr bwMode="auto">
            <a:xfrm>
              <a:off x="5226114" y="1463860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txBody>
            <a:bodyPr lIns="72568" tIns="36285" rIns="72568" bIns="36285"/>
            <a:lstStyle/>
            <a:p>
              <a:pPr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06" name="组合 51"/>
            <p:cNvGrpSpPr/>
            <p:nvPr/>
          </p:nvGrpSpPr>
          <p:grpSpPr bwMode="auto">
            <a:xfrm>
              <a:off x="5628039" y="1804737"/>
              <a:ext cx="339884" cy="381036"/>
              <a:chOff x="952501" y="6013451"/>
              <a:chExt cx="255587" cy="290513"/>
            </a:xfrm>
          </p:grpSpPr>
          <p:sp>
            <p:nvSpPr>
              <p:cNvPr id="107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8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1108546" y="4058174"/>
            <a:ext cx="646419" cy="561797"/>
            <a:chOff x="5226114" y="3278100"/>
            <a:chExt cx="1202036" cy="1044679"/>
          </a:xfrm>
        </p:grpSpPr>
        <p:sp>
          <p:nvSpPr>
            <p:cNvPr id="110" name="Freeform 5"/>
            <p:cNvSpPr/>
            <p:nvPr/>
          </p:nvSpPr>
          <p:spPr bwMode="auto">
            <a:xfrm>
              <a:off x="5226114" y="3278100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68" tIns="36285" rIns="72568" bIns="36285" anchor="ctr"/>
            <a:lstStyle/>
            <a:p>
              <a:pPr algn="ctr"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11" name="组合 55"/>
            <p:cNvGrpSpPr/>
            <p:nvPr/>
          </p:nvGrpSpPr>
          <p:grpSpPr bwMode="auto">
            <a:xfrm>
              <a:off x="5640688" y="3590456"/>
              <a:ext cx="335663" cy="381036"/>
              <a:chOff x="5405438" y="6815138"/>
              <a:chExt cx="252413" cy="290513"/>
            </a:xfrm>
          </p:grpSpPr>
          <p:sp>
            <p:nvSpPr>
              <p:cNvPr id="112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3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1093085" y="5396681"/>
            <a:ext cx="646419" cy="561797"/>
            <a:chOff x="3332017" y="3268629"/>
            <a:chExt cx="1202036" cy="1044679"/>
          </a:xfrm>
        </p:grpSpPr>
        <p:sp>
          <p:nvSpPr>
            <p:cNvPr id="115" name="Freeform 5"/>
            <p:cNvSpPr/>
            <p:nvPr/>
          </p:nvSpPr>
          <p:spPr bwMode="auto">
            <a:xfrm>
              <a:off x="3332017" y="3268629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68" tIns="36285" rIns="72568" bIns="36285" anchor="ctr"/>
            <a:lstStyle/>
            <a:p>
              <a:pPr algn="ctr"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16" name="组合 59"/>
            <p:cNvGrpSpPr/>
            <p:nvPr/>
          </p:nvGrpSpPr>
          <p:grpSpPr bwMode="auto">
            <a:xfrm>
              <a:off x="3724179" y="3599213"/>
              <a:ext cx="350223" cy="387548"/>
              <a:chOff x="688976" y="7240588"/>
              <a:chExt cx="263525" cy="295275"/>
            </a:xfrm>
          </p:grpSpPr>
          <p:sp>
            <p:nvSpPr>
              <p:cNvPr id="117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8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6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63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期刊索引体系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复合检索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84752" y="1030822"/>
            <a:ext cx="1757234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多字段条件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679" y="868264"/>
            <a:ext cx="4476190" cy="16476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372" y="911755"/>
            <a:ext cx="4038095" cy="88571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0" name="文本框 59"/>
          <p:cNvSpPr txBox="1"/>
          <p:nvPr/>
        </p:nvSpPr>
        <p:spPr>
          <a:xfrm>
            <a:off x="6575443" y="1030822"/>
            <a:ext cx="1453081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期刊分区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575443" y="2568452"/>
            <a:ext cx="1727967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评价指标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84752" y="2590013"/>
            <a:ext cx="1602997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评价指标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372" y="2515883"/>
            <a:ext cx="4047619" cy="12476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986" y="2608742"/>
            <a:ext cx="3885714" cy="113333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7" name="文本框 66"/>
          <p:cNvSpPr txBox="1"/>
          <p:nvPr/>
        </p:nvSpPr>
        <p:spPr>
          <a:xfrm>
            <a:off x="184752" y="3729146"/>
            <a:ext cx="1545381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期刊语言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823" y="4239112"/>
            <a:ext cx="5542857" cy="232380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9" name="文本框 68"/>
          <p:cNvSpPr txBox="1"/>
          <p:nvPr/>
        </p:nvSpPr>
        <p:spPr>
          <a:xfrm>
            <a:off x="6589767" y="3729146"/>
            <a:ext cx="1759102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收录数据库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37" y="4195301"/>
            <a:ext cx="4571429" cy="185714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10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14495" y="1705883"/>
            <a:ext cx="1653439" cy="1436990"/>
            <a:chOff x="3329423" y="1479822"/>
            <a:chExt cx="1202036" cy="1044679"/>
          </a:xfrm>
        </p:grpSpPr>
        <p:sp>
          <p:nvSpPr>
            <p:cNvPr id="54" name="Freeform 5"/>
            <p:cNvSpPr/>
            <p:nvPr/>
          </p:nvSpPr>
          <p:spPr bwMode="auto">
            <a:xfrm>
              <a:off x="3329423" y="1479822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</a:ln>
          </p:spPr>
          <p:txBody>
            <a:bodyPr lIns="72568" tIns="36285" rIns="72568" bIns="36285"/>
            <a:lstStyle/>
            <a:p>
              <a:pPr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55" name="组合 47"/>
            <p:cNvGrpSpPr/>
            <p:nvPr/>
          </p:nvGrpSpPr>
          <p:grpSpPr bwMode="auto">
            <a:xfrm>
              <a:off x="3754548" y="1808481"/>
              <a:ext cx="295362" cy="381037"/>
              <a:chOff x="12327414" y="858402"/>
              <a:chExt cx="370336" cy="484095"/>
            </a:xfrm>
          </p:grpSpPr>
          <p:sp>
            <p:nvSpPr>
              <p:cNvPr id="56" name="Freeform 56"/>
              <p:cNvSpPr>
                <a:spLocks noEditPoints="1"/>
              </p:cNvSpPr>
              <p:nvPr/>
            </p:nvSpPr>
            <p:spPr bwMode="auto">
              <a:xfrm>
                <a:off x="12327414" y="858402"/>
                <a:ext cx="193109" cy="484093"/>
              </a:xfrm>
              <a:custGeom>
                <a:avLst/>
                <a:gdLst>
                  <a:gd name="T0" fmla="*/ 105898 w 31"/>
                  <a:gd name="T1" fmla="*/ 0 h 77"/>
                  <a:gd name="T2" fmla="*/ 174421 w 31"/>
                  <a:gd name="T3" fmla="*/ 31435 h 77"/>
                  <a:gd name="T4" fmla="*/ 193109 w 31"/>
                  <a:gd name="T5" fmla="*/ 113165 h 77"/>
                  <a:gd name="T6" fmla="*/ 193109 w 31"/>
                  <a:gd name="T7" fmla="*/ 396076 h 77"/>
                  <a:gd name="T8" fmla="*/ 168192 w 31"/>
                  <a:gd name="T9" fmla="*/ 465232 h 77"/>
                  <a:gd name="T10" fmla="*/ 99669 w 31"/>
                  <a:gd name="T11" fmla="*/ 484093 h 77"/>
                  <a:gd name="T12" fmla="*/ 12459 w 31"/>
                  <a:gd name="T13" fmla="*/ 452658 h 77"/>
                  <a:gd name="T14" fmla="*/ 0 w 31"/>
                  <a:gd name="T15" fmla="*/ 358355 h 77"/>
                  <a:gd name="T16" fmla="*/ 0 w 31"/>
                  <a:gd name="T17" fmla="*/ 132025 h 77"/>
                  <a:gd name="T18" fmla="*/ 18688 w 31"/>
                  <a:gd name="T19" fmla="*/ 37722 h 77"/>
                  <a:gd name="T20" fmla="*/ 105898 w 31"/>
                  <a:gd name="T21" fmla="*/ 0 h 77"/>
                  <a:gd name="T22" fmla="*/ 99669 w 31"/>
                  <a:gd name="T23" fmla="*/ 440085 h 77"/>
                  <a:gd name="T24" fmla="*/ 137045 w 31"/>
                  <a:gd name="T25" fmla="*/ 370928 h 77"/>
                  <a:gd name="T26" fmla="*/ 137045 w 31"/>
                  <a:gd name="T27" fmla="*/ 106878 h 77"/>
                  <a:gd name="T28" fmla="*/ 99669 w 31"/>
                  <a:gd name="T29" fmla="*/ 44008 h 77"/>
                  <a:gd name="T30" fmla="*/ 56064 w 31"/>
                  <a:gd name="T31" fmla="*/ 106878 h 77"/>
                  <a:gd name="T32" fmla="*/ 56064 w 31"/>
                  <a:gd name="T33" fmla="*/ 125738 h 77"/>
                  <a:gd name="T34" fmla="*/ 56064 w 31"/>
                  <a:gd name="T35" fmla="*/ 144599 h 77"/>
                  <a:gd name="T36" fmla="*/ 56064 w 31"/>
                  <a:gd name="T37" fmla="*/ 220042 h 77"/>
                  <a:gd name="T38" fmla="*/ 56064 w 31"/>
                  <a:gd name="T39" fmla="*/ 301772 h 77"/>
                  <a:gd name="T40" fmla="*/ 56064 w 31"/>
                  <a:gd name="T41" fmla="*/ 370928 h 77"/>
                  <a:gd name="T42" fmla="*/ 99669 w 31"/>
                  <a:gd name="T43" fmla="*/ 440085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7" name="Freeform 57"/>
              <p:cNvSpPr/>
              <p:nvPr/>
            </p:nvSpPr>
            <p:spPr bwMode="auto">
              <a:xfrm>
                <a:off x="12584001" y="863694"/>
                <a:ext cx="113749" cy="478803"/>
              </a:xfrm>
              <a:custGeom>
                <a:avLst/>
                <a:gdLst>
                  <a:gd name="T0" fmla="*/ 0 w 18"/>
                  <a:gd name="T1" fmla="*/ 69300 h 76"/>
                  <a:gd name="T2" fmla="*/ 69513 w 18"/>
                  <a:gd name="T3" fmla="*/ 0 h 76"/>
                  <a:gd name="T4" fmla="*/ 113749 w 18"/>
                  <a:gd name="T5" fmla="*/ 0 h 76"/>
                  <a:gd name="T6" fmla="*/ 113749 w 18"/>
                  <a:gd name="T7" fmla="*/ 478803 h 76"/>
                  <a:gd name="T8" fmla="*/ 50555 w 18"/>
                  <a:gd name="T9" fmla="*/ 478803 h 76"/>
                  <a:gd name="T10" fmla="*/ 50555 w 18"/>
                  <a:gd name="T11" fmla="*/ 119701 h 76"/>
                  <a:gd name="T12" fmla="*/ 0 w 18"/>
                  <a:gd name="T13" fmla="*/ 119701 h 76"/>
                  <a:gd name="T14" fmla="*/ 0 w 18"/>
                  <a:gd name="T15" fmla="*/ 6930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526597" y="1701532"/>
            <a:ext cx="1653439" cy="1436990"/>
            <a:chOff x="5226114" y="1463860"/>
            <a:chExt cx="1202036" cy="1044679"/>
          </a:xfrm>
        </p:grpSpPr>
        <p:sp>
          <p:nvSpPr>
            <p:cNvPr id="50" name="Freeform 5"/>
            <p:cNvSpPr/>
            <p:nvPr/>
          </p:nvSpPr>
          <p:spPr bwMode="auto">
            <a:xfrm>
              <a:off x="5226114" y="1463860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txBody>
            <a:bodyPr lIns="72568" tIns="36285" rIns="72568" bIns="36285"/>
            <a:lstStyle/>
            <a:p>
              <a:pPr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51" name="组合 51"/>
            <p:cNvGrpSpPr/>
            <p:nvPr/>
          </p:nvGrpSpPr>
          <p:grpSpPr bwMode="auto">
            <a:xfrm>
              <a:off x="5628039" y="1804737"/>
              <a:ext cx="339884" cy="381036"/>
              <a:chOff x="952501" y="6013451"/>
              <a:chExt cx="255587" cy="290513"/>
            </a:xfrm>
          </p:grpSpPr>
          <p:sp>
            <p:nvSpPr>
              <p:cNvPr id="52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3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893540" y="3858463"/>
            <a:ext cx="1653439" cy="1436990"/>
            <a:chOff x="5226114" y="3278100"/>
            <a:chExt cx="1202036" cy="1044679"/>
          </a:xfrm>
        </p:grpSpPr>
        <p:sp>
          <p:nvSpPr>
            <p:cNvPr id="46" name="Freeform 5"/>
            <p:cNvSpPr/>
            <p:nvPr/>
          </p:nvSpPr>
          <p:spPr bwMode="auto">
            <a:xfrm>
              <a:off x="5226114" y="3278100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68" tIns="36285" rIns="72568" bIns="36285" anchor="ctr"/>
            <a:lstStyle/>
            <a:p>
              <a:pPr algn="ctr"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7" name="组合 55"/>
            <p:cNvGrpSpPr/>
            <p:nvPr/>
          </p:nvGrpSpPr>
          <p:grpSpPr bwMode="auto">
            <a:xfrm>
              <a:off x="5640688" y="3590456"/>
              <a:ext cx="335663" cy="381036"/>
              <a:chOff x="5405438" y="6815138"/>
              <a:chExt cx="252413" cy="290513"/>
            </a:xfrm>
          </p:grpSpPr>
          <p:sp>
            <p:nvSpPr>
              <p:cNvPr id="48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533330" y="3873759"/>
            <a:ext cx="1653439" cy="1436990"/>
            <a:chOff x="3332017" y="3268629"/>
            <a:chExt cx="1202036" cy="1044679"/>
          </a:xfrm>
        </p:grpSpPr>
        <p:sp>
          <p:nvSpPr>
            <p:cNvPr id="42" name="Freeform 5"/>
            <p:cNvSpPr/>
            <p:nvPr/>
          </p:nvSpPr>
          <p:spPr bwMode="auto">
            <a:xfrm>
              <a:off x="3332017" y="3268629"/>
              <a:ext cx="1202036" cy="104467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68" tIns="36285" rIns="72568" bIns="36285" anchor="ctr"/>
            <a:lstStyle/>
            <a:p>
              <a:pPr algn="ctr">
                <a:defRPr/>
              </a:pPr>
              <a:endParaRPr lang="zh-CN" altLang="en-US" sz="1351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3" name="组合 59"/>
            <p:cNvGrpSpPr/>
            <p:nvPr/>
          </p:nvGrpSpPr>
          <p:grpSpPr bwMode="auto">
            <a:xfrm>
              <a:off x="3724179" y="3599213"/>
              <a:ext cx="350223" cy="387548"/>
              <a:chOff x="688976" y="7240588"/>
              <a:chExt cx="263525" cy="295275"/>
            </a:xfrm>
          </p:grpSpPr>
          <p:sp>
            <p:nvSpPr>
              <p:cNvPr id="44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5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1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15" name="文本框 20"/>
          <p:cNvSpPr txBox="1"/>
          <p:nvPr/>
        </p:nvSpPr>
        <p:spPr>
          <a:xfrm>
            <a:off x="912083" y="2068295"/>
            <a:ext cx="1172475" cy="381055"/>
          </a:xfrm>
          <a:prstGeom prst="rect">
            <a:avLst/>
          </a:prstGeom>
          <a:noFill/>
        </p:spPr>
        <p:txBody>
          <a:bodyPr wrap="none" lIns="72568" tIns="36285" rIns="72568" bIns="36285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期刊信息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396590" y="2578413"/>
            <a:ext cx="2506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全面揭示期刊的各种维度信息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  <a:p>
            <a:pPr algn="ctr"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发文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量、被引量走势图谱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3106673" cy="420564"/>
            <a:chOff x="568442" y="319364"/>
            <a:chExt cx="3106680" cy="420565"/>
          </a:xfrm>
        </p:grpSpPr>
        <p:sp>
          <p:nvSpPr>
            <p:cNvPr id="59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8" y="319364"/>
              <a:ext cx="3009164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投稿经验体系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期刊大全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0" name="等腰三角形 59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61" name="文本框 20"/>
          <p:cNvSpPr txBox="1"/>
          <p:nvPr/>
        </p:nvSpPr>
        <p:spPr>
          <a:xfrm>
            <a:off x="8836911" y="2068295"/>
            <a:ext cx="1172475" cy="381055"/>
          </a:xfrm>
          <a:prstGeom prst="rect">
            <a:avLst/>
          </a:prstGeom>
          <a:noFill/>
        </p:spPr>
        <p:txBody>
          <a:bodyPr wrap="none" lIns="72568" tIns="36285" rIns="72568" bIns="36285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收录情报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8321417" y="2578413"/>
            <a:ext cx="2506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实时计算中文主流数据库收录情况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  <a:p>
            <a:pPr algn="ctr">
              <a:defRPr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提供国内外数据库收录情况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</p:txBody>
      </p:sp>
      <p:sp>
        <p:nvSpPr>
          <p:cNvPr id="66" name="文本框 20"/>
          <p:cNvSpPr txBox="1"/>
          <p:nvPr/>
        </p:nvSpPr>
        <p:spPr>
          <a:xfrm>
            <a:off x="1318491" y="4211199"/>
            <a:ext cx="1172475" cy="381055"/>
          </a:xfrm>
          <a:prstGeom prst="rect">
            <a:avLst/>
          </a:prstGeom>
          <a:noFill/>
        </p:spPr>
        <p:txBody>
          <a:bodyPr wrap="none" lIns="72568" tIns="36285" rIns="72568" bIns="36285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征稿启事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758928" y="4721317"/>
            <a:ext cx="2506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提供出版社发布的文献征稿信息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  <a:p>
            <a:pPr algn="ctr">
              <a:defRPr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收集外刊官方征稿信息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</p:txBody>
      </p:sp>
      <p:sp>
        <p:nvSpPr>
          <p:cNvPr id="68" name="文本框 20"/>
          <p:cNvSpPr txBox="1"/>
          <p:nvPr/>
        </p:nvSpPr>
        <p:spPr>
          <a:xfrm>
            <a:off x="8325219" y="4211199"/>
            <a:ext cx="1172475" cy="381055"/>
          </a:xfrm>
          <a:prstGeom prst="rect">
            <a:avLst/>
          </a:prstGeom>
          <a:noFill/>
        </p:spPr>
        <p:txBody>
          <a:bodyPr wrap="none" lIns="72568" tIns="36285" rIns="72568" bIns="36285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经验分享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7809723" y="4721317"/>
            <a:ext cx="2776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收集审稿周期、出版周期等数据信息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  <a:p>
            <a:pPr algn="ctr">
              <a:defRPr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Arial Unicode MS" panose="020B0604020202020204" charset="-122"/>
                <a:sym typeface="FZHei-B01S" panose="02010601030101010101" pitchFamily="2" charset="-122"/>
              </a:rPr>
              <a:t>提供动态经验信息调整机制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Arial Unicode MS" panose="020B0604020202020204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6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63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投稿经验体系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经验分享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478798" y="1006648"/>
            <a:ext cx="8177048" cy="3839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投稿命中率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/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审稿周期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/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自引率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/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核心收录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75" y="1414773"/>
            <a:ext cx="8540605" cy="2162575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187" y="3362309"/>
            <a:ext cx="7753937" cy="3177258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187287" y="4222812"/>
            <a:ext cx="3127900" cy="16712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中国作者发表文章走势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本机构作者发表文章走势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2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63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投稿经验体系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期刊对比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184985" y="956898"/>
            <a:ext cx="2331931" cy="3839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支持最多五本期刊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7720" y="1374497"/>
            <a:ext cx="6017596" cy="3992319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5026811" y="1983036"/>
            <a:ext cx="6788298" cy="4782086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726470" y="1419804"/>
            <a:ext cx="2684470" cy="3839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多字段内容对比呈现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7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63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机构定级体系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设置等级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229914" y="1278382"/>
            <a:ext cx="3305196" cy="1039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流程化设置本校期刊等级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自动快速提取期刊分类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告别电子档投稿指南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48" y="1453896"/>
            <a:ext cx="5933333" cy="22571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53" y="2178511"/>
            <a:ext cx="6154055" cy="42115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83" y="2879778"/>
            <a:ext cx="5973527" cy="39000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66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991" y="752629"/>
            <a:ext cx="7745543" cy="26198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63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机构定级体系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投稿提示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67859" y="1433229"/>
            <a:ext cx="3305196" cy="3839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专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属本校期刊定级页面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536" y="3096882"/>
            <a:ext cx="7848270" cy="25954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058" y="4619409"/>
            <a:ext cx="10390476" cy="20857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554046" y="2712931"/>
            <a:ext cx="3305196" cy="3839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分配定级期刊特别提醒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7720" y="4106765"/>
            <a:ext cx="3305196" cy="3839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新增投稿指标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80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17AFB1C-6FD3-4CE2-A2DD-6AD452BA011E}"/>
              </a:ext>
            </a:extLst>
          </p:cNvPr>
          <p:cNvGrpSpPr/>
          <p:nvPr/>
        </p:nvGrpSpPr>
        <p:grpSpPr>
          <a:xfrm>
            <a:off x="1048078" y="844614"/>
            <a:ext cx="10196640" cy="3209633"/>
            <a:chOff x="1048078" y="844614"/>
            <a:chExt cx="10196640" cy="3209633"/>
          </a:xfrm>
          <a:noFill/>
        </p:grpSpPr>
        <p:grpSp>
          <p:nvGrpSpPr>
            <p:cNvPr id="9" name="组合 8"/>
            <p:cNvGrpSpPr/>
            <p:nvPr/>
          </p:nvGrpSpPr>
          <p:grpSpPr>
            <a:xfrm>
              <a:off x="1048078" y="2730808"/>
              <a:ext cx="2609524" cy="1323439"/>
              <a:chOff x="1249819" y="2496522"/>
              <a:chExt cx="2954205" cy="1498247"/>
            </a:xfrm>
            <a:grpFill/>
          </p:grpSpPr>
          <p:sp>
            <p:nvSpPr>
              <p:cNvPr id="6" name="文本框 5"/>
              <p:cNvSpPr txBox="1"/>
              <p:nvPr/>
            </p:nvSpPr>
            <p:spPr>
              <a:xfrm>
                <a:off x="1291465" y="2496522"/>
                <a:ext cx="1196719" cy="14982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0" dirty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1</a:t>
                </a:r>
                <a:endParaRPr lang="zh-CN" altLang="en-US" sz="8000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" name="平行四边形 1"/>
              <p:cNvSpPr/>
              <p:nvPr/>
            </p:nvSpPr>
            <p:spPr>
              <a:xfrm rot="19932207">
                <a:off x="1249819" y="3137211"/>
                <a:ext cx="2954205" cy="834263"/>
              </a:xfrm>
              <a:prstGeom prst="parallelogram">
                <a:avLst>
                  <a:gd name="adj" fmla="val 52774"/>
                </a:avLst>
              </a:prstGeom>
              <a:solidFill>
                <a:schemeClr val="bg1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 rot="19920000">
                <a:off x="1667914" y="3312677"/>
                <a:ext cx="2055444" cy="4529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2000" b="1" dirty="0" smtClean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价值逻辑</a:t>
                </a:r>
                <a:endParaRPr lang="zh-CN" altLang="en-US" sz="2000" b="1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577117" y="2730808"/>
              <a:ext cx="2609524" cy="1323439"/>
              <a:chOff x="1249819" y="2496522"/>
              <a:chExt cx="2954205" cy="1498247"/>
            </a:xfrm>
            <a:grpFill/>
          </p:grpSpPr>
          <p:sp>
            <p:nvSpPr>
              <p:cNvPr id="35" name="文本框 34"/>
              <p:cNvSpPr txBox="1"/>
              <p:nvPr/>
            </p:nvSpPr>
            <p:spPr>
              <a:xfrm>
                <a:off x="1291465" y="2496522"/>
                <a:ext cx="1196719" cy="14982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0" dirty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2</a:t>
                </a:r>
                <a:endParaRPr lang="zh-CN" altLang="en-US" sz="8000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平行四边形 35"/>
              <p:cNvSpPr/>
              <p:nvPr/>
            </p:nvSpPr>
            <p:spPr>
              <a:xfrm rot="19932207">
                <a:off x="1249819" y="3137211"/>
                <a:ext cx="2954205" cy="834263"/>
              </a:xfrm>
              <a:prstGeom prst="parallelogram">
                <a:avLst>
                  <a:gd name="adj" fmla="val 52774"/>
                </a:avLst>
              </a:prstGeom>
              <a:solidFill>
                <a:schemeClr val="bg1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 rot="19920000">
                <a:off x="1667351" y="3310420"/>
                <a:ext cx="2065059" cy="4529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产品简介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106156" y="2730808"/>
              <a:ext cx="2609524" cy="1323439"/>
              <a:chOff x="1249819" y="2496522"/>
              <a:chExt cx="2954205" cy="1498247"/>
            </a:xfrm>
            <a:grpFill/>
          </p:grpSpPr>
          <p:sp>
            <p:nvSpPr>
              <p:cNvPr id="39" name="文本框 38"/>
              <p:cNvSpPr txBox="1"/>
              <p:nvPr/>
            </p:nvSpPr>
            <p:spPr>
              <a:xfrm>
                <a:off x="1291465" y="2496522"/>
                <a:ext cx="1196719" cy="14982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0" dirty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3</a:t>
                </a:r>
                <a:endParaRPr lang="zh-CN" altLang="en-US" sz="8000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0" name="平行四边形 39"/>
              <p:cNvSpPr/>
              <p:nvPr/>
            </p:nvSpPr>
            <p:spPr>
              <a:xfrm rot="19932207">
                <a:off x="1249819" y="3137211"/>
                <a:ext cx="2954205" cy="834263"/>
              </a:xfrm>
              <a:prstGeom prst="parallelogram">
                <a:avLst>
                  <a:gd name="adj" fmla="val 52774"/>
                </a:avLst>
              </a:prstGeom>
              <a:solidFill>
                <a:schemeClr val="bg1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rot="19920000">
                <a:off x="1670580" y="3323372"/>
                <a:ext cx="2009881" cy="4529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2000" b="1" dirty="0" smtClean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应用体系</a:t>
                </a:r>
                <a:endParaRPr lang="zh-CN" altLang="en-US" sz="2000" b="1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635194" y="2730808"/>
              <a:ext cx="2609524" cy="1323439"/>
              <a:chOff x="1249819" y="2496522"/>
              <a:chExt cx="2954205" cy="1498247"/>
            </a:xfrm>
            <a:grpFill/>
          </p:grpSpPr>
          <p:sp>
            <p:nvSpPr>
              <p:cNvPr id="43" name="文本框 42"/>
              <p:cNvSpPr txBox="1"/>
              <p:nvPr/>
            </p:nvSpPr>
            <p:spPr>
              <a:xfrm>
                <a:off x="1291464" y="2496522"/>
                <a:ext cx="1196719" cy="14982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0" dirty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4</a:t>
                </a:r>
                <a:endParaRPr lang="zh-CN" altLang="en-US" sz="8000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平行四边形 43"/>
              <p:cNvSpPr/>
              <p:nvPr/>
            </p:nvSpPr>
            <p:spPr>
              <a:xfrm rot="19932207">
                <a:off x="1249819" y="3137211"/>
                <a:ext cx="2954205" cy="834263"/>
              </a:xfrm>
              <a:prstGeom prst="parallelogram">
                <a:avLst>
                  <a:gd name="adj" fmla="val 52774"/>
                </a:avLst>
              </a:prstGeom>
              <a:solidFill>
                <a:schemeClr val="bg1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 rot="19920000">
                <a:off x="1671853" y="3328472"/>
                <a:ext cx="1988153" cy="4529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2000" b="1" dirty="0" smtClean="0">
                    <a:solidFill>
                      <a:srgbClr val="595959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智能分析</a:t>
                </a:r>
                <a:endParaRPr lang="zh-CN" altLang="en-US" sz="2000" b="1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3500070" y="844614"/>
              <a:ext cx="5285745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000" dirty="0">
                  <a:solidFill>
                    <a:srgbClr val="595959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CONTENTS</a:t>
              </a:r>
              <a:endParaRPr lang="zh-CN" altLang="en-US" sz="6000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>
            <a:extLst>
              <a:ext uri="{FF2B5EF4-FFF2-40B4-BE49-F238E27FC236}">
                <a16:creationId xmlns:a16="http://schemas.microsoft.com/office/drawing/2014/main" xmlns="" id="{C9F7AAE5-0444-4FFC-A677-7CF542177A0F}"/>
              </a:ext>
            </a:extLst>
          </p:cNvPr>
          <p:cNvSpPr/>
          <p:nvPr/>
        </p:nvSpPr>
        <p:spPr>
          <a:xfrm>
            <a:off x="3987255" y="1484442"/>
            <a:ext cx="4298496" cy="4093806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07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4</a:t>
            </a:r>
            <a:endParaRPr lang="zh-CN" altLang="en-US" sz="13800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5550" y="2784170"/>
            <a:ext cx="22383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dist"/>
            <a:r>
              <a:rPr lang="zh-CN" altLang="en-US" dirty="0" smtClean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智能分析</a:t>
            </a:r>
            <a:endParaRPr lang="zh-CN" altLang="en-US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7335" y="3446132"/>
            <a:ext cx="2694803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12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从作者的论文标题和摘要入手，利用底层亿级文献的相似度分析，为作者提供经过计算后的投稿推荐。深度揭示推荐期刊的综合素质，从十年新论点走势到热词研究，提供全面期刊内容揭示。</a:t>
            </a: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1307" y="3291487"/>
            <a:ext cx="1571759" cy="400110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000" b="1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PART 04</a:t>
            </a:r>
            <a:endParaRPr lang="zh-CN" altLang="en-US" sz="2000" b="1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五边形 3">
            <a:extLst>
              <a:ext uri="{FF2B5EF4-FFF2-40B4-BE49-F238E27FC236}">
                <a16:creationId xmlns:a16="http://schemas.microsoft.com/office/drawing/2014/main" xmlns="" id="{4D30105D-DD25-478F-941B-A3F721DE78E8}"/>
              </a:ext>
            </a:extLst>
          </p:cNvPr>
          <p:cNvSpPr/>
          <p:nvPr/>
        </p:nvSpPr>
        <p:spPr>
          <a:xfrm>
            <a:off x="2131915" y="2156731"/>
            <a:ext cx="2499277" cy="2380264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19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63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智能分析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个性化设置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381635" y="1374338"/>
            <a:ext cx="2679300" cy="734517"/>
          </a:xfrm>
          <a:prstGeom prst="chevron">
            <a:avLst>
              <a:gd name="adj" fmla="val 54091"/>
            </a:avLst>
          </a:prstGeom>
          <a:noFill/>
          <a:ln w="1905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设定指标</a:t>
            </a:r>
            <a:endParaRPr lang="en-US" altLang="zh-CN" sz="2133" b="1" kern="0" dirty="0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501786" y="1391271"/>
            <a:ext cx="2791807" cy="734517"/>
          </a:xfrm>
          <a:prstGeom prst="chevron">
            <a:avLst>
              <a:gd name="adj" fmla="val 56362"/>
            </a:avLst>
          </a:prstGeom>
          <a:noFill/>
          <a:ln w="1905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提取论点</a:t>
            </a:r>
            <a:endParaRPr lang="en-US" altLang="zh-CN" sz="2133" b="1" kern="0" dirty="0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966952" y="1391271"/>
            <a:ext cx="2674477" cy="734517"/>
          </a:xfrm>
          <a:prstGeom prst="homePlate">
            <a:avLst>
              <a:gd name="adj" fmla="val 63872"/>
            </a:avLst>
          </a:prstGeom>
          <a:noFill/>
          <a:ln w="1905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录入内容</a:t>
            </a:r>
            <a:endParaRPr lang="zh-CN" altLang="en-US" sz="2133" b="1" kern="0" dirty="0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>
            <a:off x="4041487" y="2360202"/>
            <a:ext cx="0" cy="3781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i="1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7787366" y="2255818"/>
            <a:ext cx="0" cy="3781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i="1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1064670" y="3006343"/>
            <a:ext cx="2382548" cy="1139417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论文标题</a:t>
            </a:r>
            <a:endParaRPr lang="en-US" altLang="zh-CN" kern="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FZHei-B01S" panose="02010601030101010101" pitchFamily="2" charset="-122"/>
            </a:endParaRP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论文摘要</a:t>
            </a:r>
            <a:endParaRPr lang="en-US" altLang="zh-CN" sz="2133" b="1" kern="0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07632" y="4287088"/>
            <a:ext cx="3096623" cy="562880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kern="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FZHei-B01S" panose="02010601030101010101" pitchFamily="2" charset="-122"/>
              </a:rPr>
              <a:t>通过标题和摘要析出重点内容，为下一步分析做支撑（可跳过此步骤）</a:t>
            </a:r>
            <a:endParaRPr lang="zh-CN" altLang="en-US" sz="1200" b="1" kern="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661227" y="3006974"/>
            <a:ext cx="2609903" cy="1139417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自动提取核心知识点</a:t>
            </a:r>
            <a:endParaRPr lang="en-US" altLang="zh-CN" kern="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FZHei-B01S" panose="02010601030101010101" pitchFamily="2" charset="-122"/>
            </a:endParaRP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论推荐相似知识点</a:t>
            </a:r>
            <a:endParaRPr lang="en-US" altLang="zh-CN" kern="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FZHei-B01S" panose="02010601030101010101" pitchFamily="2" charset="-122"/>
            </a:endParaRP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延伸其他知识点</a:t>
            </a:r>
            <a:endParaRPr lang="en-US" altLang="zh-CN" kern="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4337384" y="4287088"/>
            <a:ext cx="3096623" cy="562880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kern="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FZHei-B01S" panose="02010601030101010101" pitchFamily="2" charset="-122"/>
              </a:rPr>
              <a:t>自动或手动输入提取出的论文知识点，并在大数据词库中为其匹配相似论点</a:t>
            </a:r>
            <a:endParaRPr lang="zh-CN" altLang="en-US" sz="1200" b="1" kern="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8451032" y="3060166"/>
            <a:ext cx="2609903" cy="1139417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是否核心期刊</a:t>
            </a:r>
            <a:endParaRPr lang="en-US" altLang="zh-CN" kern="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FZHei-B01S" panose="02010601030101010101" pitchFamily="2" charset="-122"/>
            </a:endParaRP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影响因子范围</a:t>
            </a:r>
            <a:endParaRPr lang="en-US" altLang="zh-CN" kern="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FZHei-B01S" panose="02010601030101010101" pitchFamily="2" charset="-122"/>
            </a:endParaRP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加入参考文献</a:t>
            </a:r>
            <a:r>
              <a:rPr lang="en-US" altLang="zh-CN" kern="0" dirty="0" smtClean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···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127189" y="4340280"/>
            <a:ext cx="3096623" cy="562880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kern="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FZHei-B01S" panose="02010601030101010101" pitchFamily="2" charset="-122"/>
              </a:rPr>
              <a:t>补全作者信息，设置投递期刊的硬性指标，加入信息越多，推荐期刊越精准</a:t>
            </a:r>
            <a:endParaRPr lang="zh-CN" altLang="en-US" sz="1200" b="1" kern="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52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449532" y="1733836"/>
            <a:ext cx="4227299" cy="728575"/>
            <a:chOff x="7523107" y="3250806"/>
            <a:chExt cx="4227298" cy="728575"/>
          </a:xfrm>
        </p:grpSpPr>
        <p:sp>
          <p:nvSpPr>
            <p:cNvPr id="24" name="矩形 23"/>
            <p:cNvSpPr/>
            <p:nvPr/>
          </p:nvSpPr>
          <p:spPr>
            <a:xfrm>
              <a:off x="7523108" y="325080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二次计算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3107" y="3641468"/>
              <a:ext cx="4227298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全库计算作者论点与文献、期刊的双重关系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D86ADA-592D-4BA5-B0F7-CDD82909CF2F}"/>
              </a:ext>
            </a:extLst>
          </p:cNvPr>
          <p:cNvSpPr/>
          <p:nvPr/>
        </p:nvSpPr>
        <p:spPr>
          <a:xfrm>
            <a:off x="7188866" y="1536825"/>
            <a:ext cx="45719" cy="4128629"/>
          </a:xfrm>
          <a:prstGeom prst="rect">
            <a:avLst/>
          </a:prstGeom>
          <a:solidFill>
            <a:srgbClr val="17324D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37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智能分析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期刊排行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8" y="1030283"/>
            <a:ext cx="6972169" cy="5430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0" name="组合 19"/>
          <p:cNvGrpSpPr/>
          <p:nvPr/>
        </p:nvGrpSpPr>
        <p:grpSpPr>
          <a:xfrm>
            <a:off x="7449532" y="2872564"/>
            <a:ext cx="4227299" cy="728575"/>
            <a:chOff x="7523107" y="3250806"/>
            <a:chExt cx="4227298" cy="728575"/>
          </a:xfrm>
        </p:grpSpPr>
        <p:sp>
          <p:nvSpPr>
            <p:cNvPr id="21" name="矩形 20"/>
            <p:cNvSpPr/>
            <p:nvPr/>
          </p:nvSpPr>
          <p:spPr>
            <a:xfrm>
              <a:off x="7523108" y="3250806"/>
              <a:ext cx="2241974" cy="3954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权重加值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7" y="3641468"/>
              <a:ext cx="4227298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计算作者设定指标权重，对计算结果进行匹配加值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49532" y="4106453"/>
            <a:ext cx="4227299" cy="697541"/>
            <a:chOff x="7523107" y="3250806"/>
            <a:chExt cx="4227298" cy="697541"/>
          </a:xfrm>
        </p:grpSpPr>
        <p:sp>
          <p:nvSpPr>
            <p:cNvPr id="39" name="矩形 38"/>
            <p:cNvSpPr/>
            <p:nvPr/>
          </p:nvSpPr>
          <p:spPr>
            <a:xfrm>
              <a:off x="7523108" y="3250806"/>
              <a:ext cx="2241974" cy="3954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综合排序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523107" y="3641468"/>
              <a:ext cx="4227298" cy="306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按照最终计算结果，由高到低推荐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50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本期刊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4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智能分析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分析报告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3" y="1050470"/>
            <a:ext cx="8925305" cy="48035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组合 12"/>
          <p:cNvGrpSpPr/>
          <p:nvPr/>
        </p:nvGrpSpPr>
        <p:grpSpPr>
          <a:xfrm>
            <a:off x="9233023" y="2001563"/>
            <a:ext cx="2764345" cy="943121"/>
            <a:chOff x="7523105" y="3250806"/>
            <a:chExt cx="5555809" cy="943121"/>
          </a:xfrm>
        </p:grpSpPr>
        <p:sp>
          <p:nvSpPr>
            <p:cNvPr id="14" name="矩形 13"/>
            <p:cNvSpPr/>
            <p:nvPr/>
          </p:nvSpPr>
          <p:spPr>
            <a:xfrm>
              <a:off x="7523107" y="3250806"/>
              <a:ext cx="3313134" cy="3963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相关论文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23105" y="3641468"/>
              <a:ext cx="5555809" cy="5524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综述本刊与作者稿件相似的数据信息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33023" y="3254068"/>
            <a:ext cx="2764345" cy="974155"/>
            <a:chOff x="7523105" y="3250806"/>
            <a:chExt cx="5555809" cy="974155"/>
          </a:xfrm>
        </p:grpSpPr>
        <p:sp>
          <p:nvSpPr>
            <p:cNvPr id="17" name="矩形 16"/>
            <p:cNvSpPr/>
            <p:nvPr/>
          </p:nvSpPr>
          <p:spPr>
            <a:xfrm>
              <a:off x="7523107" y="3250806"/>
              <a:ext cx="3313134" cy="3963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期刊指标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23105" y="3641468"/>
              <a:ext cx="555580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基于作者设置指标总体呈现本刊命中结果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233023" y="4565172"/>
            <a:ext cx="2764345" cy="974155"/>
            <a:chOff x="7523105" y="3250806"/>
            <a:chExt cx="5555809" cy="974155"/>
          </a:xfrm>
        </p:grpSpPr>
        <p:sp>
          <p:nvSpPr>
            <p:cNvPr id="20" name="矩形 19"/>
            <p:cNvSpPr/>
            <p:nvPr/>
          </p:nvSpPr>
          <p:spPr>
            <a:xfrm>
              <a:off x="7523107" y="3250806"/>
              <a:ext cx="3313134" cy="3963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投稿分析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23105" y="3641468"/>
              <a:ext cx="555580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回溯与计算文献的审稿与发表周期，推送投稿与出版时间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1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76" y="974405"/>
            <a:ext cx="5066667" cy="41904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099" y="1696882"/>
            <a:ext cx="7320576" cy="47491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智能分析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期刊论点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60337" y="5386657"/>
            <a:ext cx="2764345" cy="697541"/>
            <a:chOff x="7523105" y="3250806"/>
            <a:chExt cx="5555809" cy="697541"/>
          </a:xfrm>
        </p:grpSpPr>
        <p:sp>
          <p:nvSpPr>
            <p:cNvPr id="20" name="矩形 19"/>
            <p:cNvSpPr/>
            <p:nvPr/>
          </p:nvSpPr>
          <p:spPr>
            <a:xfrm>
              <a:off x="7523107" y="3250806"/>
              <a:ext cx="3313134" cy="3963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热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词分析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23105" y="3641468"/>
              <a:ext cx="5555809" cy="306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回溯期刊近十年的热点热词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06902" y="826694"/>
            <a:ext cx="2764345" cy="728575"/>
            <a:chOff x="7523105" y="3250806"/>
            <a:chExt cx="5555809" cy="728575"/>
          </a:xfrm>
        </p:grpSpPr>
        <p:sp>
          <p:nvSpPr>
            <p:cNvPr id="23" name="矩形 22"/>
            <p:cNvSpPr/>
            <p:nvPr/>
          </p:nvSpPr>
          <p:spPr>
            <a:xfrm>
              <a:off x="7523107" y="3250806"/>
              <a:ext cx="3313134" cy="3963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新词漂移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23105" y="3641468"/>
              <a:ext cx="555580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回溯期刊近十年的新论点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1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BF4F9849-CBBF-4DC8-B990-669F369B8183}"/>
              </a:ext>
            </a:extLst>
          </p:cNvPr>
          <p:cNvGrpSpPr/>
          <p:nvPr/>
        </p:nvGrpSpPr>
        <p:grpSpPr>
          <a:xfrm>
            <a:off x="307721" y="332065"/>
            <a:ext cx="4372063" cy="420564"/>
            <a:chOff x="568442" y="319364"/>
            <a:chExt cx="4372068" cy="420565"/>
          </a:xfrm>
        </p:grpSpPr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xmlns="" id="{FA439FB2-1390-445C-9C79-3B7696227C02}"/>
                </a:ext>
              </a:extLst>
            </p:cNvPr>
            <p:cNvSpPr txBox="1"/>
            <p:nvPr/>
          </p:nvSpPr>
          <p:spPr>
            <a:xfrm>
              <a:off x="665957" y="319364"/>
              <a:ext cx="4274553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智能分析</a:t>
              </a:r>
              <a:r>
                <a:rPr lang="en-US" altLang="zh-CN" sz="2133" dirty="0" smtClean="0">
                  <a:solidFill>
                    <a:schemeClr val="bg2">
                      <a:lumMod val="7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—</a:t>
              </a:r>
              <a:r>
                <a:rPr lang="zh-CN" altLang="en-US" b="1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期刊论点</a:t>
              </a:r>
              <a:endParaRPr lang="zh-CN" altLang="en-US" b="1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xmlns="" id="{B152199F-EDBB-44C2-85F4-53055ADCC56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78" y="752629"/>
            <a:ext cx="8356222" cy="40596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41" y="2608372"/>
            <a:ext cx="7670185" cy="37517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5" name="组合 14"/>
          <p:cNvGrpSpPr/>
          <p:nvPr/>
        </p:nvGrpSpPr>
        <p:grpSpPr>
          <a:xfrm>
            <a:off x="460176" y="1243555"/>
            <a:ext cx="2764345" cy="974155"/>
            <a:chOff x="7523105" y="3250806"/>
            <a:chExt cx="5555809" cy="974155"/>
          </a:xfrm>
        </p:grpSpPr>
        <p:sp>
          <p:nvSpPr>
            <p:cNvPr id="16" name="矩形 15"/>
            <p:cNvSpPr/>
            <p:nvPr/>
          </p:nvSpPr>
          <p:spPr>
            <a:xfrm>
              <a:off x="7523107" y="3250806"/>
              <a:ext cx="3313134" cy="3963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相似论文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3105" y="3641468"/>
              <a:ext cx="555580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为作者呈现本刊的相似论文与匹配程度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66142" y="5077600"/>
            <a:ext cx="2764345" cy="974155"/>
            <a:chOff x="7523105" y="3250806"/>
            <a:chExt cx="5555809" cy="974155"/>
          </a:xfrm>
        </p:grpSpPr>
        <p:sp>
          <p:nvSpPr>
            <p:cNvPr id="25" name="矩形 24"/>
            <p:cNvSpPr/>
            <p:nvPr/>
          </p:nvSpPr>
          <p:spPr>
            <a:xfrm>
              <a:off x="7523107" y="3250806"/>
              <a:ext cx="3313134" cy="3963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参考文献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23105" y="3641468"/>
              <a:ext cx="555580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基于作者论点相似度的全库计算结果推荐，提供参考文献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3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55771" y="2033547"/>
            <a:ext cx="101695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用数字证明论文与期刊的关系</a:t>
            </a:r>
            <a:endParaRPr lang="en-US" altLang="zh-CN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7" y="4405831"/>
            <a:ext cx="2452170" cy="2452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388" y="6029995"/>
            <a:ext cx="94204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体验地址：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http://datauthor.com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/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  <a:sym typeface="FZHei-B01S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622" y="2824308"/>
            <a:ext cx="765672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用科学计算投递与发表的距离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5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>
            <a:extLst>
              <a:ext uri="{FF2B5EF4-FFF2-40B4-BE49-F238E27FC236}">
                <a16:creationId xmlns:a16="http://schemas.microsoft.com/office/drawing/2014/main" xmlns="" id="{C9F7AAE5-0444-4FFC-A677-7CF542177A0F}"/>
              </a:ext>
            </a:extLst>
          </p:cNvPr>
          <p:cNvSpPr/>
          <p:nvPr/>
        </p:nvSpPr>
        <p:spPr>
          <a:xfrm>
            <a:off x="3987255" y="1484442"/>
            <a:ext cx="4298496" cy="4093806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07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</a:t>
            </a:r>
            <a:endParaRPr lang="zh-CN" altLang="en-US" sz="13800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5550" y="2784170"/>
            <a:ext cx="22383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dist"/>
            <a:r>
              <a:rPr lang="zh-CN" altLang="en-US" dirty="0" smtClean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价值逻辑</a:t>
            </a:r>
            <a:endParaRPr lang="zh-CN" altLang="en-US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7335" y="3439594"/>
            <a:ext cx="2694803" cy="16435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sz="1200" b="1" dirty="0" smtClean="0">
                <a:solidFill>
                  <a:schemeClr val="tx1"/>
                </a:solidFill>
                <a:latin typeface="时尚中黑简体"/>
              </a:rPr>
              <a:t>    </a:t>
            </a:r>
            <a:r>
              <a:rPr lang="zh-CN" altLang="en-US" sz="1200" b="1" dirty="0" smtClean="0">
                <a:solidFill>
                  <a:schemeClr val="tx1"/>
                </a:solidFill>
                <a:latin typeface="时尚中黑简体"/>
              </a:rPr>
              <a:t>在“双一流”政策的大环境下，国内高校的首要任务是争创一流。本章节将为图书馆剖析在一流学科和一流大学政策评定环境下，我们能做到哪些事情来协助本校提高自身的竞争力。</a:t>
            </a:r>
            <a:r>
              <a:rPr lang="zh-CN" altLang="zh-CN" sz="1200" dirty="0" smtClean="0"/>
              <a:t>。</a:t>
            </a:r>
            <a:endParaRPr lang="en-US" altLang="zh-CN" sz="1200" b="1" dirty="0" smtClean="0">
              <a:solidFill>
                <a:schemeClr val="tx1"/>
              </a:solidFill>
              <a:latin typeface="时尚中黑简体"/>
            </a:endParaRPr>
          </a:p>
          <a:p>
            <a:pPr algn="l"/>
            <a:r>
              <a:rPr lang="en-US" altLang="zh-CN" sz="1200" b="1" dirty="0" smtClean="0">
                <a:solidFill>
                  <a:schemeClr val="tx1"/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    </a:t>
            </a:r>
            <a:endParaRPr lang="en-US" altLang="zh-CN" sz="1200" b="1" dirty="0">
              <a:solidFill>
                <a:schemeClr val="tx1"/>
              </a:solidFill>
              <a:latin typeface="时尚中黑简体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1307" y="3291487"/>
            <a:ext cx="1571759" cy="400110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000" b="1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PART 01</a:t>
            </a:r>
            <a:endParaRPr lang="zh-CN" altLang="en-US" sz="2000" b="1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五边形 3">
            <a:extLst>
              <a:ext uri="{FF2B5EF4-FFF2-40B4-BE49-F238E27FC236}">
                <a16:creationId xmlns:a16="http://schemas.microsoft.com/office/drawing/2014/main" xmlns="" id="{4D30105D-DD25-478F-941B-A3F721DE78E8}"/>
              </a:ext>
            </a:extLst>
          </p:cNvPr>
          <p:cNvSpPr/>
          <p:nvPr/>
        </p:nvSpPr>
        <p:spPr>
          <a:xfrm>
            <a:off x="2131915" y="2156731"/>
            <a:ext cx="2499277" cy="2380264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6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78732" y="1765466"/>
            <a:ext cx="3215217" cy="3215217"/>
            <a:chOff x="3134047" y="1744513"/>
            <a:chExt cx="2411413" cy="2411413"/>
          </a:xfrm>
          <a:noFill/>
        </p:grpSpPr>
        <p:sp>
          <p:nvSpPr>
            <p:cNvPr id="3" name="椭圆 3"/>
            <p:cNvSpPr>
              <a:spLocks noChangeArrowheads="1"/>
            </p:cNvSpPr>
            <p:nvPr/>
          </p:nvSpPr>
          <p:spPr bwMode="auto">
            <a:xfrm>
              <a:off x="3134047" y="1744513"/>
              <a:ext cx="2411413" cy="241141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400" kern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4" name="TextBox 12"/>
            <p:cNvSpPr txBox="1">
              <a:spLocks noChangeArrowheads="1"/>
            </p:cNvSpPr>
            <p:nvPr/>
          </p:nvSpPr>
          <p:spPr bwMode="auto">
            <a:xfrm flipH="1">
              <a:off x="3626733" y="2865239"/>
              <a:ext cx="1752324" cy="32778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800" dirty="0" smtClean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学科评估</a:t>
              </a:r>
              <a:endParaRPr lang="zh-CN" altLang="en-US" sz="2800" dirty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6872" y="2146140"/>
            <a:ext cx="2834541" cy="2834541"/>
            <a:chOff x="5045154" y="2030020"/>
            <a:chExt cx="2125906" cy="2125906"/>
          </a:xfrm>
          <a:noFill/>
        </p:grpSpPr>
        <p:sp>
          <p:nvSpPr>
            <p:cNvPr id="6" name="椭圆 4"/>
            <p:cNvSpPr>
              <a:spLocks noChangeArrowheads="1"/>
            </p:cNvSpPr>
            <p:nvPr/>
          </p:nvSpPr>
          <p:spPr bwMode="auto">
            <a:xfrm>
              <a:off x="5045154" y="2030020"/>
              <a:ext cx="2125906" cy="212590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400" kern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 flipH="1">
              <a:off x="5595084" y="2902173"/>
              <a:ext cx="1065147" cy="29084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 smtClean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学科排名</a:t>
              </a:r>
              <a:endParaRPr lang="zh-CN" altLang="en-US" sz="2400" dirty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22792" y="2442844"/>
            <a:ext cx="2537837" cy="2537837"/>
            <a:chOff x="6877050" y="1996926"/>
            <a:chExt cx="2159000" cy="2159000"/>
          </a:xfrm>
          <a:noFill/>
        </p:grpSpPr>
        <p:sp>
          <p:nvSpPr>
            <p:cNvPr id="9" name="椭圆 5"/>
            <p:cNvSpPr>
              <a:spLocks noChangeArrowheads="1"/>
            </p:cNvSpPr>
            <p:nvPr/>
          </p:nvSpPr>
          <p:spPr bwMode="auto">
            <a:xfrm>
              <a:off x="6877050" y="1996926"/>
              <a:ext cx="2159000" cy="21590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 sz="2400" kern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 flipH="1">
              <a:off x="7464290" y="2775689"/>
              <a:ext cx="1316296" cy="28801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000" dirty="0" smtClean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一票上位</a:t>
              </a:r>
              <a:endParaRPr lang="zh-CN" altLang="en-US" sz="2000" dirty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530865" y="2341396"/>
            <a:ext cx="3468257" cy="31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以学科评估结果为入选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范围，评估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各高校学科的参评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学科排名中的中国高校在全球的表现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五年内获得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国家自然科学奖二等奖及以上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技术发明一等奖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科技进步奖一等奖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 flipH="1">
            <a:off x="515389" y="1859532"/>
            <a:ext cx="608541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一流学科认定分析</a:t>
            </a:r>
            <a:endParaRPr lang="zh-CN" altLang="en-US" sz="2400" b="1" dirty="0">
              <a:solidFill>
                <a:srgbClr val="262626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8F494596-C4A7-45D7-BB21-E23772874684}"/>
              </a:ext>
            </a:extLst>
          </p:cNvPr>
          <p:cNvGrpSpPr/>
          <p:nvPr/>
        </p:nvGrpSpPr>
        <p:grpSpPr>
          <a:xfrm>
            <a:off x="307721" y="332065"/>
            <a:ext cx="1378636" cy="420564"/>
            <a:chOff x="568442" y="319364"/>
            <a:chExt cx="1378637" cy="420565"/>
          </a:xfrm>
        </p:grpSpPr>
        <p:sp>
          <p:nvSpPr>
            <p:cNvPr id="14" name="文本框 23">
              <a:extLst>
                <a:ext uri="{FF2B5EF4-FFF2-40B4-BE49-F238E27FC236}">
                  <a16:creationId xmlns:a16="http://schemas.microsoft.com/office/drawing/2014/main" xmlns="" id="{2D10C58A-9D2B-4893-B36C-42364A5B30F1}"/>
                </a:ext>
              </a:extLst>
            </p:cNvPr>
            <p:cNvSpPr txBox="1"/>
            <p:nvPr/>
          </p:nvSpPr>
          <p:spPr>
            <a:xfrm>
              <a:off x="665958" y="319364"/>
              <a:ext cx="128112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一流学科</a:t>
              </a:r>
              <a:endParaRPr lang="zh-CN" altLang="en-US" sz="2133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xmlns="" id="{89B8E544-457A-4760-A4D9-5AB450DFBD07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5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30742" y="1123848"/>
            <a:ext cx="11530519" cy="4244873"/>
            <a:chOff x="246492" y="699542"/>
            <a:chExt cx="8651017" cy="3744416"/>
          </a:xfrm>
          <a:noFill/>
        </p:grpSpPr>
        <p:sp>
          <p:nvSpPr>
            <p:cNvPr id="6" name="矩形 9"/>
            <p:cNvSpPr/>
            <p:nvPr/>
          </p:nvSpPr>
          <p:spPr>
            <a:xfrm>
              <a:off x="246492" y="2483115"/>
              <a:ext cx="8651017" cy="172977"/>
            </a:xfrm>
            <a:custGeom>
              <a:avLst/>
              <a:gdLst/>
              <a:ahLst/>
              <a:cxnLst/>
              <a:rect l="l" t="t" r="r" b="b"/>
              <a:pathLst>
                <a:path w="144016" h="869444">
                  <a:moveTo>
                    <a:pt x="0" y="0"/>
                  </a:moveTo>
                  <a:lnTo>
                    <a:pt x="144016" y="0"/>
                  </a:lnTo>
                  <a:lnTo>
                    <a:pt x="144016" y="869444"/>
                  </a:lnTo>
                  <a:lnTo>
                    <a:pt x="0" y="869444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49712" y="699542"/>
              <a:ext cx="3888432" cy="1584176"/>
              <a:chOff x="549712" y="699542"/>
              <a:chExt cx="3888432" cy="1584176"/>
            </a:xfrm>
            <a:grpFill/>
          </p:grpSpPr>
          <p:sp>
            <p:nvSpPr>
              <p:cNvPr id="38" name="圆角矩形 38"/>
              <p:cNvSpPr/>
              <p:nvPr/>
            </p:nvSpPr>
            <p:spPr>
              <a:xfrm>
                <a:off x="549712" y="699542"/>
                <a:ext cx="3888432" cy="15841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619672" y="915566"/>
                <a:ext cx="0" cy="1152128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1660081" y="1015092"/>
                <a:ext cx="1552800" cy="32578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师资队伍与资源</a:t>
                </a:r>
              </a:p>
            </p:txBody>
          </p:sp>
          <p:sp>
            <p:nvSpPr>
              <p:cNvPr id="41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1876105" y="1353231"/>
                <a:ext cx="2391677" cy="53755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师资质量（师资队伍质量）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师资数量（专任教师数）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83568" y="1056220"/>
                <a:ext cx="870820" cy="870820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890091" y="1081340"/>
                <a:ext cx="464478" cy="8143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5399" dirty="0">
                    <a:latin typeface="FZHei-B01S" panose="02010601030101010101" pitchFamily="2" charset="-122"/>
                    <a:ea typeface="FZHei-B01S" panose="02010601030101010101" pitchFamily="2" charset="-122"/>
                    <a:cs typeface="Arial" panose="020B0604020202020204" pitchFamily="34" charset="0"/>
                    <a:sym typeface="FZHei-B01S" panose="02010601030101010101" pitchFamily="2" charset="-122"/>
                  </a:rPr>
                  <a:t>1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9712" y="2859782"/>
              <a:ext cx="3934094" cy="1584176"/>
              <a:chOff x="549712" y="2859782"/>
              <a:chExt cx="3934094" cy="1584176"/>
            </a:xfrm>
            <a:grpFill/>
          </p:grpSpPr>
          <p:sp>
            <p:nvSpPr>
              <p:cNvPr id="30" name="圆角矩形 29"/>
              <p:cNvSpPr/>
              <p:nvPr/>
            </p:nvSpPr>
            <p:spPr>
              <a:xfrm>
                <a:off x="549712" y="2859782"/>
                <a:ext cx="3888432" cy="1584176"/>
              </a:xfrm>
              <a:prstGeom prst="roundRect">
                <a:avLst>
                  <a:gd name="adj" fmla="val 8636"/>
                </a:avLst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1619672" y="3075806"/>
                <a:ext cx="0" cy="1152128"/>
              </a:xfrm>
              <a:prstGeom prst="line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1876107" y="3119420"/>
                <a:ext cx="1460088" cy="32578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科学研究水平</a:t>
                </a:r>
              </a:p>
            </p:txBody>
          </p:sp>
          <p:sp>
            <p:nvSpPr>
              <p:cNvPr id="33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1876105" y="3435491"/>
                <a:ext cx="2607701" cy="78189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科研成果（学术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论文、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出版专著、出版教材）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科研获奖（国家自然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社科奖及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各学科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最高奖）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科研项目（含人均情况）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83568" y="3216460"/>
                <a:ext cx="870820" cy="87082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90088" y="3261016"/>
                <a:ext cx="464478" cy="8143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5399" dirty="0">
                    <a:latin typeface="FZHei-B01S" panose="02010601030101010101" pitchFamily="2" charset="-122"/>
                    <a:ea typeface="FZHei-B01S" panose="02010601030101010101" pitchFamily="2" charset="-122"/>
                    <a:cs typeface="Arial" panose="020B0604020202020204" pitchFamily="34" charset="0"/>
                    <a:sym typeface="FZHei-B01S" panose="02010601030101010101" pitchFamily="2" charset="-122"/>
                  </a:rPr>
                  <a:t>3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654168" y="699542"/>
              <a:ext cx="3888432" cy="1614766"/>
              <a:chOff x="4654168" y="699542"/>
              <a:chExt cx="3888432" cy="1614766"/>
            </a:xfrm>
            <a:grpFill/>
          </p:grpSpPr>
          <p:sp>
            <p:nvSpPr>
              <p:cNvPr id="22" name="圆角矩形 21"/>
              <p:cNvSpPr/>
              <p:nvPr/>
            </p:nvSpPr>
            <p:spPr>
              <a:xfrm>
                <a:off x="4654168" y="699542"/>
                <a:ext cx="3888432" cy="1584176"/>
              </a:xfrm>
              <a:prstGeom prst="roundRect">
                <a:avLst>
                  <a:gd name="adj" fmla="val 9138"/>
                </a:avLst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5724128" y="915566"/>
                <a:ext cx="0" cy="1152128"/>
              </a:xfrm>
              <a:prstGeom prst="line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5980563" y="1046647"/>
                <a:ext cx="1460088" cy="57013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人才培养质量</a:t>
                </a: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zh-CN" sz="1800" dirty="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5980560" y="1353231"/>
                <a:ext cx="2562039" cy="96107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培养过程质量（课程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教学；导师指导；学生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国际交流）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在校生质量（学位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论文；优秀在校生；授予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学位数）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毕业生质量（优秀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毕业生；用人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单位评价）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788024" y="1056220"/>
                <a:ext cx="870820" cy="87082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994544" y="1081340"/>
                <a:ext cx="464478" cy="8143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5399" dirty="0">
                    <a:latin typeface="FZHei-B01S" panose="02010601030101010101" pitchFamily="2" charset="-122"/>
                    <a:ea typeface="FZHei-B01S" panose="02010601030101010101" pitchFamily="2" charset="-122"/>
                    <a:cs typeface="Arial" panose="020B0604020202020204" pitchFamily="34" charset="0"/>
                    <a:sym typeface="FZHei-B01S" panose="02010601030101010101" pitchFamily="2" charset="-122"/>
                  </a:rPr>
                  <a:t>2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654168" y="2859782"/>
              <a:ext cx="3888432" cy="1584176"/>
              <a:chOff x="4654168" y="2859782"/>
              <a:chExt cx="3888432" cy="1584176"/>
            </a:xfrm>
            <a:grpFill/>
          </p:grpSpPr>
          <p:sp>
            <p:nvSpPr>
              <p:cNvPr id="14" name="圆角矩形 13"/>
              <p:cNvSpPr/>
              <p:nvPr/>
            </p:nvSpPr>
            <p:spPr>
              <a:xfrm>
                <a:off x="4654168" y="2859782"/>
                <a:ext cx="3888432" cy="1584176"/>
              </a:xfrm>
              <a:prstGeom prst="roundRect">
                <a:avLst>
                  <a:gd name="adj" fmla="val 9138"/>
                </a:avLst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5724128" y="3075806"/>
                <a:ext cx="0" cy="1152128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5980562" y="3138861"/>
                <a:ext cx="1894937" cy="32578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社会服务与学科声誉</a:t>
                </a:r>
                <a:endParaRPr lang="en-US" altLang="zh-CN" sz="1800" dirty="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7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5980561" y="3513471"/>
                <a:ext cx="2391677" cy="53755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社会服务贡献（社会服务特色与贡献）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学科声誉（同行和行业专家评议）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788024" y="3216460"/>
                <a:ext cx="870820" cy="870820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978014" y="3251298"/>
                <a:ext cx="464478" cy="8143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5399" dirty="0">
                    <a:latin typeface="FZHei-B01S" panose="02010601030101010101" pitchFamily="2" charset="-122"/>
                    <a:ea typeface="FZHei-B01S" panose="02010601030101010101" pitchFamily="2" charset="-122"/>
                    <a:cs typeface="Arial" panose="020B0604020202020204" pitchFamily="34" charset="0"/>
                    <a:sym typeface="FZHei-B01S" panose="02010601030101010101" pitchFamily="2" charset="-122"/>
                  </a:rPr>
                  <a:t>4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05A50F1D-56DA-4468-A28E-7C6DED34A986}"/>
              </a:ext>
            </a:extLst>
          </p:cNvPr>
          <p:cNvGrpSpPr/>
          <p:nvPr/>
        </p:nvGrpSpPr>
        <p:grpSpPr>
          <a:xfrm>
            <a:off x="307721" y="332065"/>
            <a:ext cx="1378636" cy="420564"/>
            <a:chOff x="568442" y="319364"/>
            <a:chExt cx="1378637" cy="420565"/>
          </a:xfrm>
        </p:grpSpPr>
        <p:sp>
          <p:nvSpPr>
            <p:cNvPr id="47" name="文本框 23">
              <a:extLst>
                <a:ext uri="{FF2B5EF4-FFF2-40B4-BE49-F238E27FC236}">
                  <a16:creationId xmlns:a16="http://schemas.microsoft.com/office/drawing/2014/main" xmlns="" id="{225C3393-A770-496F-B3BE-A5C752B6BC07}"/>
                </a:ext>
              </a:extLst>
            </p:cNvPr>
            <p:cNvSpPr txBox="1"/>
            <p:nvPr/>
          </p:nvSpPr>
          <p:spPr>
            <a:xfrm>
              <a:off x="665958" y="319364"/>
              <a:ext cx="128112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学科评估</a:t>
              </a:r>
              <a:endParaRPr lang="zh-CN" altLang="en-US" sz="2133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xmlns="" id="{7A3024C9-D772-4AA5-AC20-A149B0D83853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8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8039102" y="1604799"/>
            <a:ext cx="3528484" cy="967317"/>
          </a:xfrm>
          <a:prstGeom prst="chevron">
            <a:avLst>
              <a:gd name="adj" fmla="val 54091"/>
            </a:avLst>
          </a:prstGeom>
          <a:noFill/>
          <a:ln w="1905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投稿的选择？</a:t>
            </a:r>
            <a:endParaRPr lang="en-US" altLang="zh-CN" sz="2133" b="1" kern="0" dirty="0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4420" y="1776250"/>
            <a:ext cx="2925233" cy="5194300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i="1" kern="0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4159253" y="1621732"/>
            <a:ext cx="3676649" cy="967317"/>
          </a:xfrm>
          <a:prstGeom prst="chevron">
            <a:avLst>
              <a:gd name="adj" fmla="val 56362"/>
            </a:avLst>
          </a:prstGeom>
          <a:noFill/>
          <a:ln w="1905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学科评估</a:t>
            </a:r>
            <a:endParaRPr lang="en-US" altLang="zh-CN" sz="2133" b="1" kern="0" dirty="0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24419" y="1621732"/>
            <a:ext cx="3522133" cy="967317"/>
          </a:xfrm>
          <a:prstGeom prst="homePlate">
            <a:avLst>
              <a:gd name="adj" fmla="val 63872"/>
            </a:avLst>
          </a:prstGeom>
          <a:noFill/>
          <a:ln w="1905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3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ESI</a:t>
            </a:r>
            <a:r>
              <a:rPr lang="zh-CN" altLang="en-US" sz="2133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学科排名</a:t>
            </a:r>
            <a:endParaRPr lang="zh-CN" altLang="en-US" sz="2133" b="1" kern="0" dirty="0">
              <a:solidFill>
                <a:schemeClr val="accent3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75100" y="2743564"/>
            <a:ext cx="3810000" cy="4191000"/>
            <a:chOff x="2981325" y="2425848"/>
            <a:chExt cx="2857500" cy="3143250"/>
          </a:xfrm>
        </p:grpSpPr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2981325" y="2425848"/>
              <a:ext cx="0" cy="3143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i="1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5838825" y="2425848"/>
              <a:ext cx="0" cy="3143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i="1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4935" y="1776248"/>
            <a:ext cx="11010965" cy="5156200"/>
            <a:chOff x="476201" y="1700361"/>
            <a:chExt cx="8258224" cy="3867150"/>
          </a:xfrm>
        </p:grpSpPr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>
              <a:off x="5973763" y="1700361"/>
              <a:ext cx="2760662" cy="3867150"/>
            </a:xfrm>
            <a:prstGeom prst="roundRect">
              <a:avLst>
                <a:gd name="adj" fmla="val 2375"/>
              </a:avLst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3F3F3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   SCI/EI </a:t>
              </a: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收录哪些期刊</a:t>
              </a: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</a:t>
              </a: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中国人投哪些期刊</a:t>
              </a: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</a:t>
              </a: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本学科的高被引期刊有哪些</a:t>
              </a: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</a:t>
              </a: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本机构待入</a:t>
              </a:r>
              <a:r>
                <a:rPr lang="en-US" altLang="zh-CN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ESI 1%</a:t>
              </a: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的学科期刊</a:t>
              </a:r>
              <a:endParaRPr lang="zh-CN" altLang="en-US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6" name="AutoShape 10"/>
            <p:cNvSpPr>
              <a:spLocks noChangeArrowheads="1"/>
            </p:cNvSpPr>
            <p:nvPr/>
          </p:nvSpPr>
          <p:spPr bwMode="auto">
            <a:xfrm>
              <a:off x="3167063" y="1700361"/>
              <a:ext cx="2309812" cy="3867150"/>
            </a:xfrm>
            <a:prstGeom prst="roundRect">
              <a:avLst>
                <a:gd name="adj" fmla="val 2375"/>
              </a:avLst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3F3F3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全国第五轮学科评估</a:t>
              </a: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指标：科学研究水平</a:t>
              </a: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高水平论文</a:t>
              </a:r>
              <a:r>
                <a:rPr lang="en-US" altLang="zh-CN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/SCI</a:t>
              </a: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论文等</a:t>
              </a: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期刊</a:t>
              </a:r>
              <a:r>
                <a:rPr lang="zh-CN" altLang="en-US" sz="1600" b="1" kern="0" dirty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收录、期刊影响力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>
              <a:off x="476201" y="1700361"/>
              <a:ext cx="2309812" cy="3867150"/>
            </a:xfrm>
            <a:prstGeom prst="roundRect">
              <a:avLst>
                <a:gd name="adj" fmla="val 2375"/>
              </a:avLst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3F3F3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ESI</a:t>
              </a: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的</a:t>
              </a:r>
              <a:r>
                <a:rPr lang="en-US" altLang="zh-CN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22</a:t>
              </a: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个学科排名</a:t>
              </a: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本校重点学科排名</a:t>
              </a: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论文量、被引量、高被引等</a:t>
              </a: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 smtClean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schemeClr val="accent3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期刊收录、期刊影响力</a:t>
              </a:r>
              <a:endParaRPr lang="zh-CN" altLang="en-US" sz="1600" b="1" kern="0" dirty="0">
                <a:solidFill>
                  <a:schemeClr val="accent3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2347431-7047-4C5A-A5EC-FA953DCB1209}"/>
              </a:ext>
            </a:extLst>
          </p:cNvPr>
          <p:cNvGrpSpPr/>
          <p:nvPr/>
        </p:nvGrpSpPr>
        <p:grpSpPr>
          <a:xfrm>
            <a:off x="307721" y="332065"/>
            <a:ext cx="1378636" cy="420564"/>
            <a:chOff x="568442" y="319364"/>
            <a:chExt cx="1378637" cy="420565"/>
          </a:xfrm>
        </p:grpSpPr>
        <p:sp>
          <p:nvSpPr>
            <p:cNvPr id="14" name="文本框 23">
              <a:extLst>
                <a:ext uri="{FF2B5EF4-FFF2-40B4-BE49-F238E27FC236}">
                  <a16:creationId xmlns:a16="http://schemas.microsoft.com/office/drawing/2014/main" xmlns="" id="{738577B2-3A94-49BE-B878-46C4D4931AF2}"/>
                </a:ext>
              </a:extLst>
            </p:cNvPr>
            <p:cNvSpPr txBox="1"/>
            <p:nvPr/>
          </p:nvSpPr>
          <p:spPr>
            <a:xfrm>
              <a:off x="665958" y="319364"/>
              <a:ext cx="128112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FZHei-B01S" panose="02010601030101010101" pitchFamily="2" charset="-122"/>
                </a:rPr>
                <a:t>选刊逻辑</a:t>
              </a:r>
              <a:endParaRPr lang="zh-CN" altLang="en-US" sz="2133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xmlns="" id="{CEF90600-B0F7-4183-B14B-89916225F355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cxnSp>
        <p:nvCxnSpPr>
          <p:cNvPr id="17" name="直接箭头连接符 16"/>
          <p:cNvCxnSpPr/>
          <p:nvPr/>
        </p:nvCxnSpPr>
        <p:spPr>
          <a:xfrm flipH="1">
            <a:off x="1811680" y="3458152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811681" y="4223743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1811679" y="4945206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5619683" y="3438267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613577" y="4204692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613576" y="4945206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9552704" y="3438267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9546598" y="4204692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9546597" y="4945206"/>
            <a:ext cx="1" cy="3707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>
            <a:extLst>
              <a:ext uri="{FF2B5EF4-FFF2-40B4-BE49-F238E27FC236}">
                <a16:creationId xmlns:a16="http://schemas.microsoft.com/office/drawing/2014/main" xmlns="" id="{C9F7AAE5-0444-4FFC-A677-7CF542177A0F}"/>
              </a:ext>
            </a:extLst>
          </p:cNvPr>
          <p:cNvSpPr/>
          <p:nvPr/>
        </p:nvSpPr>
        <p:spPr>
          <a:xfrm>
            <a:off x="3987255" y="1484442"/>
            <a:ext cx="4298496" cy="4093806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07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</a:t>
            </a:r>
            <a:endParaRPr lang="zh-CN" altLang="en-US" sz="13800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5550" y="2784170"/>
            <a:ext cx="22383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dist"/>
            <a:r>
              <a:rPr lang="zh-CN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产品简介</a:t>
            </a:r>
            <a:endParaRPr lang="zh-CN" altLang="en-US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7335" y="3446132"/>
            <a:ext cx="2694803" cy="1835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sz="1200" b="1" dirty="0" smtClean="0">
                <a:solidFill>
                  <a:schemeClr val="tx1"/>
                </a:solidFill>
                <a:latin typeface="时尚中黑简体"/>
              </a:rPr>
              <a:t>    </a:t>
            </a:r>
            <a:r>
              <a:rPr lang="zh-CN" altLang="zh-CN" sz="1200" b="1" dirty="0" smtClean="0">
                <a:solidFill>
                  <a:schemeClr val="tx1"/>
                </a:solidFill>
                <a:latin typeface="时尚中黑简体"/>
              </a:rPr>
              <a:t>学术</a:t>
            </a:r>
            <a:r>
              <a:rPr lang="zh-CN" altLang="en-US" sz="1200" b="1" dirty="0">
                <a:solidFill>
                  <a:schemeClr val="tx1"/>
                </a:solidFill>
                <a:latin typeface="时尚中黑简体"/>
              </a:rPr>
              <a:t>期刊</a:t>
            </a:r>
            <a:r>
              <a:rPr lang="zh-CN" altLang="zh-CN" sz="1200" b="1" dirty="0">
                <a:solidFill>
                  <a:schemeClr val="tx1"/>
                </a:solidFill>
                <a:latin typeface="时尚中黑简体"/>
              </a:rPr>
              <a:t>投稿分析系统是基于国内外常用数据库的期刊数据为基础，收录了中外文期刊数据信息</a:t>
            </a:r>
            <a:r>
              <a:rPr lang="en-US" altLang="zh-CN" sz="1200" b="1" dirty="0">
                <a:solidFill>
                  <a:schemeClr val="tx1"/>
                </a:solidFill>
                <a:latin typeface="时尚中黑简体"/>
              </a:rPr>
              <a:t>4.7</a:t>
            </a:r>
            <a:r>
              <a:rPr lang="zh-CN" altLang="zh-CN" sz="1200" b="1" dirty="0">
                <a:solidFill>
                  <a:schemeClr val="tx1"/>
                </a:solidFill>
                <a:latin typeface="时尚中黑简体"/>
              </a:rPr>
              <a:t>万余种，涵盖近乎所有期刊延伸字段信息。实现基于作者稿件的内容进行大数据分析，为投稿用户提供多种指标为基准的期刊投稿指南</a:t>
            </a:r>
            <a:r>
              <a:rPr lang="zh-CN" altLang="zh-CN" sz="1200" dirty="0"/>
              <a:t>。</a:t>
            </a:r>
            <a:endParaRPr lang="en-US" altLang="zh-CN" sz="1200" b="1" dirty="0">
              <a:solidFill>
                <a:schemeClr val="tx1"/>
              </a:solidFill>
              <a:latin typeface="时尚中黑简体"/>
            </a:endParaRPr>
          </a:p>
          <a:p>
            <a:pPr algn="l"/>
            <a:r>
              <a:rPr lang="en-US" altLang="zh-CN" sz="1200" b="1" dirty="0">
                <a:solidFill>
                  <a:schemeClr val="tx1"/>
                </a:solidFill>
                <a:latin typeface="时尚中黑简体"/>
                <a:ea typeface="FZHei-B01S" panose="02010601030101010101" pitchFamily="2" charset="-122"/>
                <a:sym typeface="FZHei-B01S" panose="02010601030101010101" pitchFamily="2" charset="-122"/>
              </a:rPr>
              <a:t> 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61307" y="3291487"/>
            <a:ext cx="1571759" cy="400110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000" b="1" dirty="0">
                <a:solidFill>
                  <a:srgbClr val="59595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PART 02</a:t>
            </a:r>
            <a:endParaRPr lang="zh-CN" altLang="en-US" sz="2000" b="1" dirty="0">
              <a:solidFill>
                <a:srgbClr val="59595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五边形 3">
            <a:extLst>
              <a:ext uri="{FF2B5EF4-FFF2-40B4-BE49-F238E27FC236}">
                <a16:creationId xmlns:a16="http://schemas.microsoft.com/office/drawing/2014/main" xmlns="" id="{4D30105D-DD25-478F-941B-A3F721DE78E8}"/>
              </a:ext>
            </a:extLst>
          </p:cNvPr>
          <p:cNvSpPr/>
          <p:nvPr/>
        </p:nvSpPr>
        <p:spPr>
          <a:xfrm>
            <a:off x="2131915" y="2156731"/>
            <a:ext cx="2499277" cy="2380264"/>
          </a:xfrm>
          <a:prstGeom prst="pentagon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1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4555" y="2212523"/>
            <a:ext cx="2180720" cy="2180720"/>
            <a:chOff x="1695675" y="2056924"/>
            <a:chExt cx="2180720" cy="2180720"/>
          </a:xfrm>
        </p:grpSpPr>
        <p:sp>
          <p:nvSpPr>
            <p:cNvPr id="5" name="Text Placeholder 3"/>
            <p:cNvSpPr/>
            <p:nvPr/>
          </p:nvSpPr>
          <p:spPr>
            <a:xfrm>
              <a:off x="1695675" y="2056924"/>
              <a:ext cx="2180720" cy="218072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/>
            <a:lstStyle/>
            <a:p>
              <a:pPr marL="228549" indent="-228549"/>
              <a:endParaRPr lang="zh-CN" altLang="zh-CN" sz="2100" dirty="0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文本框 79"/>
            <p:cNvSpPr/>
            <p:nvPr/>
          </p:nvSpPr>
          <p:spPr>
            <a:xfrm>
              <a:off x="2187687" y="2942545"/>
              <a:ext cx="1376044" cy="43088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>
                <a:buNone/>
              </a:pPr>
              <a:r>
                <a:rPr lang="zh-CN" altLang="en-US" sz="2200" b="1" dirty="0" smtClean="0">
                  <a:solidFill>
                    <a:schemeClr val="bg1">
                      <a:lumMod val="6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期刊导航</a:t>
              </a:r>
              <a:endParaRPr lang="zh-CN" altLang="en-US" sz="1351" dirty="0">
                <a:solidFill>
                  <a:schemeClr val="bg1">
                    <a:lumMod val="6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4AB76CC-DF0F-428E-9EEA-692E06A70CFD}"/>
              </a:ext>
            </a:extLst>
          </p:cNvPr>
          <p:cNvGrpSpPr/>
          <p:nvPr/>
        </p:nvGrpSpPr>
        <p:grpSpPr>
          <a:xfrm>
            <a:off x="307721" y="332065"/>
            <a:ext cx="2548368" cy="420564"/>
            <a:chOff x="568442" y="319364"/>
            <a:chExt cx="2548369" cy="420565"/>
          </a:xfrm>
        </p:grpSpPr>
        <p:sp>
          <p:nvSpPr>
            <p:cNvPr id="22" name="文本框 23">
              <a:extLst>
                <a:ext uri="{FF2B5EF4-FFF2-40B4-BE49-F238E27FC236}">
                  <a16:creationId xmlns:a16="http://schemas.microsoft.com/office/drawing/2014/main" xmlns="" id="{72522057-64A4-461F-82BE-787869ACF4ED}"/>
                </a:ext>
              </a:extLst>
            </p:cNvPr>
            <p:cNvSpPr txBox="1"/>
            <p:nvPr/>
          </p:nvSpPr>
          <p:spPr>
            <a:xfrm>
              <a:off x="665958" y="319364"/>
              <a:ext cx="128112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产品简介</a:t>
              </a:r>
              <a:endParaRPr lang="zh-CN" altLang="en-US" sz="2133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E3CCF28-004B-4151-BE04-72B785D5546D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832B4A5-4094-487E-B67D-B076A2A9007C}"/>
                </a:ext>
              </a:extLst>
            </p:cNvPr>
            <p:cNvSpPr txBox="1"/>
            <p:nvPr/>
          </p:nvSpPr>
          <p:spPr>
            <a:xfrm>
              <a:off x="1821263" y="440792"/>
              <a:ext cx="1295548" cy="29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33" dirty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</a:t>
              </a:r>
              <a:r>
                <a:rPr lang="en-US" altLang="zh-CN" sz="1333" dirty="0" smtClean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             </a:t>
              </a:r>
              <a:endParaRPr lang="zh-CN" altLang="en-US" sz="1333" dirty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5141" y="1178255"/>
            <a:ext cx="4845293" cy="647704"/>
            <a:chOff x="7523107" y="3331677"/>
            <a:chExt cx="4845292" cy="647704"/>
          </a:xfrm>
        </p:grpSpPr>
        <p:sp>
          <p:nvSpPr>
            <p:cNvPr id="13" name="矩形 12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期刊收录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3107" y="3641468"/>
              <a:ext cx="4845292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维普、知网、万方、超星、</a:t>
              </a:r>
              <a:r>
                <a:rPr lang="en-US" altLang="zh-CN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ScienceDirect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Springer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等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9D86ADA-592D-4BA5-B0F7-CDD82909CF2F}"/>
              </a:ext>
            </a:extLst>
          </p:cNvPr>
          <p:cNvSpPr/>
          <p:nvPr/>
        </p:nvSpPr>
        <p:spPr>
          <a:xfrm>
            <a:off x="4974476" y="824365"/>
            <a:ext cx="71249" cy="5135760"/>
          </a:xfrm>
          <a:prstGeom prst="rect">
            <a:avLst/>
          </a:prstGeom>
          <a:solidFill>
            <a:srgbClr val="17324D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246156" y="2039001"/>
            <a:ext cx="5891896" cy="893284"/>
            <a:chOff x="7523107" y="3331677"/>
            <a:chExt cx="5891895" cy="893284"/>
          </a:xfrm>
        </p:grpSpPr>
        <p:sp>
          <p:nvSpPr>
            <p:cNvPr id="33" name="矩形 32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期刊字段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7" y="3641468"/>
              <a:ext cx="5891895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刊名、曾用名、国际刊号、国内刊号、主办单位、主管单位、期刊语言、出版国家、出版周期、创刊时间等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30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余个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87878" y="3134570"/>
            <a:ext cx="4671370" cy="647704"/>
            <a:chOff x="7523107" y="3331677"/>
            <a:chExt cx="4671369" cy="647704"/>
          </a:xfrm>
        </p:grpSpPr>
        <p:sp>
          <p:nvSpPr>
            <p:cNvPr id="36" name="矩形 35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评价维度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23107" y="3641468"/>
              <a:ext cx="467136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北大核心、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CSSCI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SCI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SSCI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ESI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Scopus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、中科院等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98894" y="4083452"/>
            <a:ext cx="4227299" cy="647704"/>
            <a:chOff x="7523107" y="3331677"/>
            <a:chExt cx="4227298" cy="647704"/>
          </a:xfrm>
        </p:grpSpPr>
        <p:sp>
          <p:nvSpPr>
            <p:cNvPr id="39" name="矩形 38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评价指标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523107" y="3641468"/>
              <a:ext cx="4227298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Eigenfactor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IF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CiteScore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SJR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SNIP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H5</a:t>
              </a:r>
              <a:r>
                <a:rPr lang="en-US" altLang="zh-CN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09912" y="5068656"/>
            <a:ext cx="4227299" cy="647704"/>
            <a:chOff x="7523107" y="3331677"/>
            <a:chExt cx="4227298" cy="647704"/>
          </a:xfrm>
        </p:grpSpPr>
        <p:sp>
          <p:nvSpPr>
            <p:cNvPr id="42" name="矩形 41"/>
            <p:cNvSpPr/>
            <p:nvPr/>
          </p:nvSpPr>
          <p:spPr>
            <a:xfrm>
              <a:off x="7523108" y="3331677"/>
              <a:ext cx="2241974" cy="362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延伸信息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23107" y="3641468"/>
              <a:ext cx="4227298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/>
                  <a:ea typeface="FZHei-B01S" panose="02010601030101010101" pitchFamily="2" charset="-122"/>
                  <a:sym typeface="FZHei-B01S" panose="02010601030101010101" pitchFamily="2" charset="-122"/>
                </a:rPr>
                <a:t>收录状态、投稿经验、征稿启事等</a:t>
              </a:r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.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2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4AB76CC-DF0F-428E-9EEA-692E06A70CFD}"/>
              </a:ext>
            </a:extLst>
          </p:cNvPr>
          <p:cNvGrpSpPr/>
          <p:nvPr/>
        </p:nvGrpSpPr>
        <p:grpSpPr>
          <a:xfrm>
            <a:off x="307721" y="332065"/>
            <a:ext cx="2548368" cy="420564"/>
            <a:chOff x="568442" y="319364"/>
            <a:chExt cx="2548369" cy="420565"/>
          </a:xfrm>
        </p:grpSpPr>
        <p:sp>
          <p:nvSpPr>
            <p:cNvPr id="22" name="文本框 23">
              <a:extLst>
                <a:ext uri="{FF2B5EF4-FFF2-40B4-BE49-F238E27FC236}">
                  <a16:creationId xmlns:a16="http://schemas.microsoft.com/office/drawing/2014/main" xmlns="" id="{72522057-64A4-461F-82BE-787869ACF4ED}"/>
                </a:ext>
              </a:extLst>
            </p:cNvPr>
            <p:cNvSpPr txBox="1"/>
            <p:nvPr/>
          </p:nvSpPr>
          <p:spPr>
            <a:xfrm>
              <a:off x="665958" y="319364"/>
              <a:ext cx="1281121" cy="42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 smtClean="0"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产品简介</a:t>
              </a:r>
              <a:endParaRPr lang="zh-CN" altLang="en-US" sz="2133" dirty="0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E3CCF28-004B-4151-BE04-72B785D5546D}"/>
                </a:ext>
              </a:extLst>
            </p:cNvPr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832B4A5-4094-487E-B67D-B076A2A9007C}"/>
                </a:ext>
              </a:extLst>
            </p:cNvPr>
            <p:cNvSpPr txBox="1"/>
            <p:nvPr/>
          </p:nvSpPr>
          <p:spPr>
            <a:xfrm>
              <a:off x="1821263" y="440792"/>
              <a:ext cx="1295548" cy="29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33" dirty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</a:t>
              </a:r>
              <a:r>
                <a:rPr lang="en-US" altLang="zh-CN" sz="1333" dirty="0" smtClean="0">
                  <a:solidFill>
                    <a:srgbClr val="262626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+mn-ea"/>
                  <a:sym typeface="FZHei-B01S" panose="02010601030101010101" pitchFamily="2" charset="-122"/>
                </a:rPr>
                <a:t>                   </a:t>
              </a:r>
              <a:endParaRPr lang="zh-CN" altLang="en-US" sz="1333" dirty="0">
                <a:solidFill>
                  <a:srgbClr val="262626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7720" y="1537293"/>
            <a:ext cx="7462107" cy="47348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659" y="618746"/>
            <a:ext cx="8420336" cy="3931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6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5959"/>
      </a:accent1>
      <a:accent2>
        <a:srgbClr val="595959"/>
      </a:accent2>
      <a:accent3>
        <a:srgbClr val="595959"/>
      </a:accent3>
      <a:accent4>
        <a:srgbClr val="595959"/>
      </a:accent4>
      <a:accent5>
        <a:srgbClr val="595959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Words>1254</Words>
  <Application>Microsoft Office PowerPoint</Application>
  <PresentationFormat>宽屏</PresentationFormat>
  <Paragraphs>244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 Unicode MS</vt:lpstr>
      <vt:lpstr>FZHei-B01S</vt:lpstr>
      <vt:lpstr>等线</vt:lpstr>
      <vt:lpstr>等线 Light</vt:lpstr>
      <vt:lpstr>黑体</vt:lpstr>
      <vt:lpstr>经典综艺体简</vt:lpstr>
      <vt:lpstr>楷体</vt:lpstr>
      <vt:lpstr>时尚中黑简体</vt:lpstr>
      <vt:lpstr>宋体</vt:lpstr>
      <vt:lpstr>微软雅黑</vt:lpstr>
      <vt:lpstr>Arial</vt:lpstr>
      <vt:lpstr>Calibri</vt:lpstr>
      <vt:lpstr>Century Gothic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企业介绍</dc:title>
  <dc:creator>第一PPT</dc:creator>
  <cp:keywords>www.1ppt.com</cp:keywords>
  <cp:lastModifiedBy>德小波</cp:lastModifiedBy>
  <cp:revision>109</cp:revision>
  <dcterms:created xsi:type="dcterms:W3CDTF">2018-04-21T02:59:27Z</dcterms:created>
  <dcterms:modified xsi:type="dcterms:W3CDTF">2019-11-26T09:48:59Z</dcterms:modified>
</cp:coreProperties>
</file>