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3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4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6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7.xml" ContentType="application/vnd.openxmlformats-officedocument.theme+xml"/>
  <Override PartName="/ppt/slideLayouts/slideLayout19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9" r:id="rId5"/>
    <p:sldMasterId id="2147483730" r:id="rId6"/>
    <p:sldMasterId id="2147483788" r:id="rId7"/>
    <p:sldMasterId id="2147483913" r:id="rId8"/>
    <p:sldMasterId id="2147483921" r:id="rId9"/>
    <p:sldMasterId id="2147483934" r:id="rId10"/>
    <p:sldMasterId id="2147483970" r:id="rId11"/>
  </p:sldMasterIdLst>
  <p:notesMasterIdLst>
    <p:notesMasterId r:id="rId53"/>
  </p:notesMasterIdLst>
  <p:sldIdLst>
    <p:sldId id="2147481047" r:id="rId12"/>
    <p:sldId id="1297" r:id="rId13"/>
    <p:sldId id="2147482212" r:id="rId14"/>
    <p:sldId id="2147482213" r:id="rId15"/>
    <p:sldId id="2147482215" r:id="rId16"/>
    <p:sldId id="2147482216" r:id="rId17"/>
    <p:sldId id="2147482218" r:id="rId18"/>
    <p:sldId id="2147482220" r:id="rId19"/>
    <p:sldId id="2147482221" r:id="rId20"/>
    <p:sldId id="2147482222" r:id="rId21"/>
    <p:sldId id="2147482223" r:id="rId22"/>
    <p:sldId id="2147482224" r:id="rId23"/>
    <p:sldId id="2147482225" r:id="rId24"/>
    <p:sldId id="2147482226" r:id="rId25"/>
    <p:sldId id="2147482228" r:id="rId26"/>
    <p:sldId id="2147482229" r:id="rId27"/>
    <p:sldId id="2147482230" r:id="rId28"/>
    <p:sldId id="2147482232" r:id="rId29"/>
    <p:sldId id="2147482233" r:id="rId30"/>
    <p:sldId id="2147482231" r:id="rId31"/>
    <p:sldId id="2147482234" r:id="rId32"/>
    <p:sldId id="2147481005" r:id="rId33"/>
    <p:sldId id="2147482246" r:id="rId34"/>
    <p:sldId id="2147481082" r:id="rId35"/>
    <p:sldId id="2147481067" r:id="rId36"/>
    <p:sldId id="2147481066" r:id="rId37"/>
    <p:sldId id="2147481068" r:id="rId38"/>
    <p:sldId id="10792" r:id="rId39"/>
    <p:sldId id="2147481071" r:id="rId40"/>
    <p:sldId id="2147481085" r:id="rId41"/>
    <p:sldId id="2147481081" r:id="rId42"/>
    <p:sldId id="2147481072" r:id="rId43"/>
    <p:sldId id="2147481095" r:id="rId44"/>
    <p:sldId id="2147481074" r:id="rId45"/>
    <p:sldId id="2147481077" r:id="rId46"/>
    <p:sldId id="2147481076" r:id="rId47"/>
    <p:sldId id="2147481078" r:id="rId48"/>
    <p:sldId id="2147481079" r:id="rId49"/>
    <p:sldId id="2147481063" r:id="rId50"/>
    <p:sldId id="2147482261" r:id="rId51"/>
    <p:sldId id="2147482245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1DA26B-EECD-4A18-A0D3-0C881C207FCF}" v="1" dt="2026-05-06T05:24:20.191"/>
    <p1510:client id="{C5D780EE-4090-4C3B-9E3C-0D7CF69E1B3F}" v="2" dt="2026-05-07T04:17:47.4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0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microsoft.com/office/2015/10/relationships/revisionInfo" Target="revisionInfo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ngfang Wang" userId="8ac6f599-abed-4944-8e27-555af41f975a" providerId="ADAL" clId="{3FBCB98E-ECE0-484C-BC53-775A9E81144B}"/>
    <pc:docChg chg="custSel addSld delSld modSld sldOrd delMainMaster">
      <pc:chgData name="Chengfang Wang" userId="8ac6f599-abed-4944-8e27-555af41f975a" providerId="ADAL" clId="{3FBCB98E-ECE0-484C-BC53-775A9E81144B}" dt="2026-05-07T04:17:52.970" v="87" actId="20577"/>
      <pc:docMkLst>
        <pc:docMk/>
      </pc:docMkLst>
      <pc:sldChg chg="addSp modSp mod">
        <pc:chgData name="Chengfang Wang" userId="8ac6f599-abed-4944-8e27-555af41f975a" providerId="ADAL" clId="{3FBCB98E-ECE0-484C-BC53-775A9E81144B}" dt="2026-05-07T04:15:51.334" v="82" actId="1076"/>
        <pc:sldMkLst>
          <pc:docMk/>
          <pc:sldMk cId="4275670090" sldId="2147481047"/>
        </pc:sldMkLst>
        <pc:spChg chg="add mod">
          <ac:chgData name="Chengfang Wang" userId="8ac6f599-abed-4944-8e27-555af41f975a" providerId="ADAL" clId="{3FBCB98E-ECE0-484C-BC53-775A9E81144B}" dt="2026-05-07T04:15:51.334" v="82" actId="1076"/>
          <ac:spMkLst>
            <pc:docMk/>
            <pc:sldMk cId="4275670090" sldId="2147481047"/>
            <ac:spMk id="5" creationId="{19450ADA-EA96-D028-7CAD-C6E064596145}"/>
          </ac:spMkLst>
        </pc:spChg>
        <pc:picChg chg="add mod">
          <ac:chgData name="Chengfang Wang" userId="8ac6f599-abed-4944-8e27-555af41f975a" providerId="ADAL" clId="{3FBCB98E-ECE0-484C-BC53-775A9E81144B}" dt="2026-05-07T04:15:32.890" v="69" actId="1076"/>
          <ac:picMkLst>
            <pc:docMk/>
            <pc:sldMk cId="4275670090" sldId="2147481047"/>
            <ac:picMk id="4" creationId="{D1EA66C1-0553-0783-D318-70AB6C7C183B}"/>
          </ac:picMkLst>
        </pc:picChg>
      </pc:sldChg>
      <pc:sldChg chg="ord">
        <pc:chgData name="Chengfang Wang" userId="8ac6f599-abed-4944-8e27-555af41f975a" providerId="ADAL" clId="{3FBCB98E-ECE0-484C-BC53-775A9E81144B}" dt="2026-04-13T02:12:11.050" v="59"/>
        <pc:sldMkLst>
          <pc:docMk/>
          <pc:sldMk cId="1231858103" sldId="2147482231"/>
        </pc:sldMkLst>
      </pc:sldChg>
      <pc:sldChg chg="modSp mod">
        <pc:chgData name="Chengfang Wang" userId="8ac6f599-abed-4944-8e27-555af41f975a" providerId="ADAL" clId="{3FBCB98E-ECE0-484C-BC53-775A9E81144B}" dt="2026-05-06T05:25:06.472" v="66" actId="255"/>
        <pc:sldMkLst>
          <pc:docMk/>
          <pc:sldMk cId="3514959152" sldId="2147482245"/>
        </pc:sldMkLst>
        <pc:spChg chg="mod">
          <ac:chgData name="Chengfang Wang" userId="8ac6f599-abed-4944-8e27-555af41f975a" providerId="ADAL" clId="{3FBCB98E-ECE0-484C-BC53-775A9E81144B}" dt="2026-05-06T05:25:06.472" v="66" actId="255"/>
          <ac:spMkLst>
            <pc:docMk/>
            <pc:sldMk cId="3514959152" sldId="2147482245"/>
            <ac:spMk id="8" creationId="{7586FC67-3995-B731-A39D-EC403F299158}"/>
          </ac:spMkLst>
        </pc:spChg>
      </pc:sldChg>
      <pc:sldChg chg="modSp mod">
        <pc:chgData name="Chengfang Wang" userId="8ac6f599-abed-4944-8e27-555af41f975a" providerId="ADAL" clId="{3FBCB98E-ECE0-484C-BC53-775A9E81144B}" dt="2026-05-07T04:17:52.970" v="87" actId="20577"/>
        <pc:sldMkLst>
          <pc:docMk/>
          <pc:sldMk cId="1154312275" sldId="2147482246"/>
        </pc:sldMkLst>
        <pc:spChg chg="mod">
          <ac:chgData name="Chengfang Wang" userId="8ac6f599-abed-4944-8e27-555af41f975a" providerId="ADAL" clId="{3FBCB98E-ECE0-484C-BC53-775A9E81144B}" dt="2026-05-07T04:17:52.970" v="87" actId="20577"/>
          <ac:spMkLst>
            <pc:docMk/>
            <pc:sldMk cId="1154312275" sldId="2147482246"/>
            <ac:spMk id="3" creationId="{603D358B-3A28-69DD-3BBB-C22F2EF4E4E1}"/>
          </ac:spMkLst>
        </pc:spChg>
      </pc:sldChg>
      <pc:sldChg chg="addSp delSp modSp add mod">
        <pc:chgData name="Chengfang Wang" userId="8ac6f599-abed-4944-8e27-555af41f975a" providerId="ADAL" clId="{3FBCB98E-ECE0-484C-BC53-775A9E81144B}" dt="2026-04-13T02:12:56.537" v="64" actId="1076"/>
        <pc:sldMkLst>
          <pc:docMk/>
          <pc:sldMk cId="394101256" sldId="2147482261"/>
        </pc:sldMkLst>
        <pc:spChg chg="mod">
          <ac:chgData name="Chengfang Wang" userId="8ac6f599-abed-4944-8e27-555af41f975a" providerId="ADAL" clId="{3FBCB98E-ECE0-484C-BC53-775A9E81144B}" dt="2026-04-13T02:12:52.986" v="63" actId="1076"/>
          <ac:spMkLst>
            <pc:docMk/>
            <pc:sldMk cId="394101256" sldId="2147482261"/>
            <ac:spMk id="6" creationId="{8C2DDCBB-D171-C73F-CFA0-F06F4EA1DB73}"/>
          </ac:spMkLst>
        </pc:spChg>
        <pc:spChg chg="mod">
          <ac:chgData name="Chengfang Wang" userId="8ac6f599-abed-4944-8e27-555af41f975a" providerId="ADAL" clId="{3FBCB98E-ECE0-484C-BC53-775A9E81144B}" dt="2026-04-13T02:12:52.986" v="63" actId="1076"/>
          <ac:spMkLst>
            <pc:docMk/>
            <pc:sldMk cId="394101256" sldId="2147482261"/>
            <ac:spMk id="8" creationId="{6E59F806-2F54-55C7-842D-ACBD97A2BA7C}"/>
          </ac:spMkLst>
        </pc:spChg>
        <pc:picChg chg="mod">
          <ac:chgData name="Chengfang Wang" userId="8ac6f599-abed-4944-8e27-555af41f975a" providerId="ADAL" clId="{3FBCB98E-ECE0-484C-BC53-775A9E81144B}" dt="2026-04-13T02:12:56.537" v="64" actId="1076"/>
          <ac:picMkLst>
            <pc:docMk/>
            <pc:sldMk cId="394101256" sldId="2147482261"/>
            <ac:picMk id="5" creationId="{534F10BD-9D85-E6C0-F1E9-5AB03578ECBF}"/>
          </ac:picMkLst>
        </pc:picChg>
        <pc:picChg chg="mod">
          <ac:chgData name="Chengfang Wang" userId="8ac6f599-abed-4944-8e27-555af41f975a" providerId="ADAL" clId="{3FBCB98E-ECE0-484C-BC53-775A9E81144B}" dt="2026-04-13T02:12:52.986" v="63" actId="1076"/>
          <ac:picMkLst>
            <pc:docMk/>
            <pc:sldMk cId="394101256" sldId="2147482261"/>
            <ac:picMk id="7" creationId="{659E0EA6-5859-577F-9566-42288F72BA2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Normal" panose="020B0400000000000000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Normal" panose="020B0400000000000000" pitchFamily="34" charset="-122"/>
              </a:defRPr>
            </a:lvl1pPr>
          </a:lstStyle>
          <a:p>
            <a:fld id="{8E9CEE2C-91EB-4BE3-812C-97C2A008C9C5}" type="datetimeFigureOut">
              <a:rPr lang="en-US" smtClean="0"/>
              <a:pPr/>
              <a:t>5/7/2026</a:t>
            </a:fld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Normal" panose="020B0400000000000000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Normal" panose="020B0400000000000000" pitchFamily="34" charset="-122"/>
              </a:defRPr>
            </a:lvl1pPr>
          </a:lstStyle>
          <a:p>
            <a:fld id="{5DF5A063-AB57-41D7-8F5A-335EC792CA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47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526E8-FA22-4AA8-AE0A-56BED9DAA4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70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14858-E619-D534-D132-06506A389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9FABCA-8111-E6BA-91D8-16A2658BB3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052A36-1E80-5878-BF65-824D7C16FE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817B0-67B8-0277-D326-F46D9AD732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605D8-28D1-4D1B-854D-C694716AF8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08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B3A04-2B80-A98A-4C3F-0542EB2E2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CBFDE0-633A-74D7-6F8A-F3AEBE4F40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8F8D42-79BF-F5C5-C762-CA84EC68B8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C5D80-4CB3-B87A-D600-2C0F25F84E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605D8-28D1-4D1B-854D-C694716AF8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266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924361-B9D4-479B-9482-7B6C5E5DB82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279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CEA3E-DD68-74F7-EADD-26ABCE051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B4A4E8-2485-2D81-9D5A-A8AD18FFAB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EC5B70-EC01-86C4-D01E-44931C4207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57263-161E-48CC-F03E-C737B00559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605D8-28D1-4D1B-854D-C694716AF8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234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3DF1F-CC25-EC00-D475-216E26923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BB1DA6-12EE-DD3C-F367-81B881D2B4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5FE5CB-4FD2-3AD0-D998-ECCC0C0CCB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6D524-673D-7425-4A78-361FD602A2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605D8-28D1-4D1B-854D-C694716AF8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25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F704E-81FE-B500-6764-B14CA03C6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0B90CD-E8C1-A5F4-001C-0A7497B101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25A7B5-2C41-20D3-C509-8B83CE7526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E8D89-DC75-7766-4E8A-123D349961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605D8-28D1-4D1B-854D-C694716AF8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143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DF13D-EEE6-BF31-AF50-3E46514DD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162458-13E0-D19E-04A1-4EDAAC0EF6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C48551-E65D-01A2-406A-C1E76F9755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602FD-D886-2FF1-1AF4-4F94E15B58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605D8-28D1-4D1B-854D-C694716AF8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175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BC500-EB3F-4F57-0CBA-B99B59B46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C42CD7-CCCA-E39D-5FD2-7A5A33CFB9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4EA98E-7169-93EB-EE95-718E7072DC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DA1E4-A7D8-AD67-2610-AC38AA102F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605D8-28D1-4D1B-854D-C694716AF8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423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4E171-B441-FA53-F79C-7DEB53313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3A96E7-FC46-D31C-B38F-846FB48BCE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40DF26-875D-9A62-A271-4C8E273B47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D0839-C22C-48E3-F64B-A280355B42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605D8-28D1-4D1B-854D-C694716AF8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4715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A9163-3C47-F0D0-58FD-61E8D0F99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D18276-24FF-776B-FCDA-5BBCB1687E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665283-8F4B-5547-3F14-9FCD323448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3C2B0-8409-4BDC-8EDE-0C753A697E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605D8-28D1-4D1B-854D-C694716AF8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433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1DDA6861-90A5-3513-073E-275FEEC955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5F69F92C-1B8A-17E5-8047-37F1F67018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FB793952-112E-1687-21A0-ADAB21C60C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FD07FF-37EB-4BDD-AF68-CAF4DE8E47A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37A65-5D20-ACEB-A26E-DD3368D8B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DC9928-3A06-31C7-C4ED-01F279F8F0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56848F-7FFA-AF29-A1A7-9951B9B436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F3320-634D-87B7-1EC0-88BA1583FE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605D8-28D1-4D1B-854D-C694716AF8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197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DC4A6-B4A3-C6FD-9D4B-A1A9D5299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5FD5AD-2977-D1E8-DD4D-64BFDA9147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5D9FC0-5E1B-4863-06DE-AC75296F16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EB17D-3F83-B805-D3B7-BAA07BC75E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605D8-28D1-4D1B-854D-C694716AF8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481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4A5FD-B57D-827F-A0A0-03770F0B0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7A15F7-3044-649C-1193-D6A06BACA3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DD693E-8D62-A336-DE42-14D4F36BF8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7C855-6750-7D1A-F33F-4BABA3E724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605D8-28D1-4D1B-854D-C694716AF8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018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C460A-4766-5745-8616-0FF9E20A58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778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59F98-6421-A5E3-54D5-3860D8078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AE9709-9DE2-19FF-2398-B9DBB380F3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0B9E3F-F45C-7ECA-316B-9890DD5CEE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EA70F-80F5-FC43-2200-2E9E3F1441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C460A-4766-5745-8616-0FF9E20A58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992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17E92-2210-FFF3-F1E7-4C8D21019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247FD3-E683-583A-E1DE-8B13FF6085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BB0D77-FB38-6BFC-F68F-B682DB28F0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2F03F-8A89-02E8-18F7-4DB6C9D9E0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C460A-4766-5745-8616-0FF9E20A58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426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A4D54-5ACB-2D0A-FA46-B487DA440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CA8DC6-9F44-F19F-AEC5-337F90E376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8AFCD8-44C4-C52E-2608-A2C4F349E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05016A-DF54-F831-E6EE-B378876FE5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C460A-4766-5745-8616-0FF9E20A58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329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605D8-28D1-4D1B-854D-C694716AF8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754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E496F-DA11-5426-0A67-46AC02B07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B1A6F1-5D0E-76A1-697E-1A980C4B93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881BA7-4063-FC9C-B13B-D85F939626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A3BF-77F0-21F4-C1ED-AF3228BFA9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605D8-28D1-4D1B-854D-C694716AF8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107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BDFDA-5328-CA16-67DB-078C993C1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D6FFF5-52C0-5AAE-053A-0678F9D7C7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06034E-7B5D-8CF7-8A16-1076D4BCA8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  <a:p>
            <a:endParaRPr lang="en-US" sz="4400" dirty="0">
              <a:latin typeface="思源黑体" panose="020B050000000000000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5E911-8330-8347-63EA-C72FB35E2A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605D8-28D1-4D1B-854D-C694716AF8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293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3.svg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3.sv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5D72E3-E283-0629-05C9-E91440CDD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2FD1C10-1665-9F33-451C-64165E52CC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800FAE-5A04-8DF9-BC74-B124AECC3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011A-611B-4417-9FED-A5D2DC879410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D0992-0391-080A-6290-03367A73E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484F2B-A289-616B-EDBA-0CC0F5D18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B8C2-D030-4785-A615-31F06998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3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A2074A-34B0-D5A3-FE1D-060DDD34D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40A4710-0780-855F-C886-F763511B3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E2DCF7-1048-69E9-ECAF-8096F6C30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011A-611B-4417-9FED-A5D2DC879410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60F903-1035-86EE-5025-01FC01F14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430058-7AF0-B6F1-A429-FEEF39E4A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B8C2-D030-4785-A615-31F06998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041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9298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BSC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02038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0463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iograp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7B122B-3148-B323-5FAB-F21B14113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478" y="824881"/>
            <a:ext cx="5254487" cy="94428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56E03AA-0FA7-7ED9-07BF-736F284F2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D2425C2-ED19-913C-9543-E522719647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35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ec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9365" y="-173038"/>
            <a:ext cx="6858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5FEE6D7-FC8F-75E0-3119-555F90EF3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DD2E02A-6BD9-D4E8-64EF-D423915A6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E987930-D2D8-AB27-92AA-96824AC935D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705" y="531901"/>
            <a:ext cx="51562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7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ook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9487" y="-173038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DAD0AE-23DE-3DCC-D87F-4ADD834C74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" y="366536"/>
            <a:ext cx="3995530" cy="139818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B48D38-214C-F686-05C4-3D51C6342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CF1727B-71CA-7CA0-8242-B0BC55D4F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7593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SCONE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630B09-8ABC-3B21-5D53-FF429A3581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513" y="957471"/>
            <a:ext cx="4516687" cy="81169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C07897C-8BE4-0609-56A5-291FFE9F7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2A51224-80E0-5937-B79C-13EF4DB64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6473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217" y="-173038"/>
            <a:ext cx="6858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5D79C37-6FC9-7F1F-D362-B69360CF9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E7DC3C5-1351-2F72-1D28-A494F3B6F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2A806FF-F9E5-147B-2901-371A70D8FDC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6455" y="520358"/>
            <a:ext cx="4452732" cy="182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3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os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913" y="-173038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9A3E16-DC77-C6B5-A86B-8BC61AA1B8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052" y="785191"/>
            <a:ext cx="5254487" cy="92433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89A8242-BC76-DCB1-EB98-CD0D645FF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BF66901-C382-7924-D33D-148784CA8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68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erience Manag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1921" y="-83586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7F6A1D-ACC7-590E-82CE-0836935662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540" y="520358"/>
            <a:ext cx="4452732" cy="19287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77E097A-F2A6-0031-2256-352F5DED8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64F4449-B06C-B400-0D52-898BFE021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7858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lor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0764" y="-173038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7828EC-A589-BED0-8095-16781DDC85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505" y="409131"/>
            <a:ext cx="3872947" cy="167760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4AF5934-A81C-AB2E-E6F7-330CDC09A0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3D0B1A2-4027-33A9-7470-05E97CA71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221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1446AE1-12EA-E750-959A-6ACFA8D8F3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D752809-604E-02F3-8097-9FFF2D103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BBCD15-498E-62A7-D300-F274DC34D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011A-611B-4417-9FED-A5D2DC879410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49583C-0E74-E0A9-5911-90FEB9A9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D0D275-194D-8401-6C9C-466A2E7FF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B8C2-D030-4785-A615-31F06998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0186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ps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9AE861-A2DF-FBC5-9195-DEC945B061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297" y="337930"/>
            <a:ext cx="4031973" cy="174648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458564F-A968-F9FE-82F5-40A86231C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6969254-DEAA-5DE5-F138-9AFDF672C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7286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B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339" y="-173038"/>
            <a:ext cx="6858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251794F-8256-26E8-0341-09581BCBB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352F326-1908-01B2-F5F8-43416648D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A411FF9-6B20-3D59-1A76-75F82771306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6787" y="817562"/>
            <a:ext cx="5299213" cy="192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5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urnal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AF921D-BAED-B61A-C672-4F45E1ABE0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965" y="220533"/>
            <a:ext cx="6965904" cy="301734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61ADADA-11D2-46A2-3BB5-AE8202F01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E4B4B69-BC69-C03C-7350-55A7C65C3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1888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plac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8817" y="-89452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F62BF1-2565-4C9B-0F20-7AAFBEDFB3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114" y="337930"/>
            <a:ext cx="4452732" cy="19287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02F1630-D89F-BDE0-79A7-996FB56E2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8848627-8BB4-547E-F976-7DE8D0C252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011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0156" y="-99391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70C73B-743D-84E8-CDCB-CBF039697F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129" y="337930"/>
            <a:ext cx="4008785" cy="17364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5CC211C-6D4C-13F2-90FE-3D4BD2C755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94F9D9C-6C58-BA44-10A3-93C7D13FA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7280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8817" y="0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790860-D03D-6879-09E7-581FD9BB9B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445" y="510419"/>
            <a:ext cx="4452732" cy="19287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F624CD2-0E11-8D1A-2716-D23F9483F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7534104-0B08-3346-35D0-A8CCEB7B94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7611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CM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25358FF-8F66-8064-F644-1BE8719C0B3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98445" y="913188"/>
            <a:ext cx="7086381" cy="1475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664243D-9212-B64F-C0CA-4B0865F60C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913" y="-173038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Bibliograp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33970B-D6C9-7E6D-97F5-83864D92D7F0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DB2E8E2-F455-2018-F117-B264C7F7BA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478" y="824881"/>
            <a:ext cx="5254487" cy="94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2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nec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E8FAF1-7477-9CB8-B605-0F235DCC4487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9365" y="-173038"/>
            <a:ext cx="6858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C20E89A-4255-C444-4206-C080F8251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3AAB703-5D55-CA5C-264A-101C3113F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53C325-90BF-8DE3-6136-4F237C9B7BF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687378"/>
            <a:ext cx="51562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9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Book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E02231-C7EF-09F0-B465-FC61BC02F546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9487" y="-173038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0BE3DD-302D-1D53-4F87-F79842277E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" y="366536"/>
            <a:ext cx="3995530" cy="139818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3BEA541-C52F-4F16-9414-D8D673163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6B0F673-28AC-B599-348D-56FBA8059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433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background with yellow and green rectangles&#10;&#10;Description automatically generated">
            <a:extLst>
              <a:ext uri="{FF2B5EF4-FFF2-40B4-BE49-F238E27FC236}">
                <a16:creationId xmlns:a16="http://schemas.microsoft.com/office/drawing/2014/main" id="{2475A5AA-ABA4-0907-DEE7-32F2C3C2C9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8EF7D6D-98A5-2EFE-AD32-A4927D9C1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31823E6-FCE0-7535-0AD9-595573FB2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C2F9CA5-14CF-2341-2E92-39345254B7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8640" y="844888"/>
            <a:ext cx="4900268" cy="75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9656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BSCONE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D152C0-A46A-568B-08B8-7AE84BC6E5CE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6A2BB8-662B-F88D-8482-EB58A39CEC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513" y="957471"/>
            <a:ext cx="4516687" cy="81169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D435B03-ADDE-E4E9-3B6A-6A2842990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C798B1D-2593-DD10-D7D1-A59CB609AA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4288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D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A6AF33-D58C-0D0F-E7DD-66ACF7D2E602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217" y="-173038"/>
            <a:ext cx="6858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56C6A33-F833-C96D-DB93-8BDC92D8D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B43587B-91AB-A437-3EA0-9B55A9F85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9AEB876-D2F4-D845-5326-D2C21B0068D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652347"/>
            <a:ext cx="4657992" cy="191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Hos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44FA7CC-F17F-760F-E501-380AB0442A07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913" y="-173038"/>
            <a:ext cx="6858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6D1346-60A9-9792-7775-6E7B69F8A4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052" y="785191"/>
            <a:ext cx="5254487" cy="92433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C93A7B1-557B-714E-67F4-9479CC75C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D238464-D25C-6B1C-25F6-18DDF11D1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00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perience Manag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62C42F0-DEE7-4F49-27D7-94F10D4CE58C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1921" y="-83586"/>
            <a:ext cx="6858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FC1549-4CD1-5BFA-3870-5A8157372A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540" y="520358"/>
            <a:ext cx="4810540" cy="208372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C899B37-14F6-EA07-AA82-682DD80D8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8FDA6C8-6C85-BFBC-B2F2-EF29ADE66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6210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plor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DA504E-3919-372E-4601-7E56958870A4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0764" y="-173038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6A45A4-430D-6D54-9B0E-27764627F5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505" y="409131"/>
            <a:ext cx="3872947" cy="167760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C78D586-0291-30EC-3208-3773FC51B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9A046BB-383E-8EEF-53CA-8E0E26921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0395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ips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7C6FBA-2FA7-D97D-AC93-B1A1EE13CE30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FF4386-9A3F-E9BC-EF7F-B286FACFB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297" y="337930"/>
            <a:ext cx="4031973" cy="174648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E109FD0-92C1-A3D9-F05E-CD2303B6F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0BC53ED-1762-B677-F199-D956EBA66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44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OB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6627ED-FBD9-3A17-B5EF-26FFB357C664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339" y="-173038"/>
            <a:ext cx="6858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BAAE81B-5F54-B779-599C-98E80BED5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C954DBD-33AA-11B2-3CFF-6714FF6DB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9AEA31-AE71-D2DB-1802-0F23A32E7C9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822690"/>
            <a:ext cx="4826833" cy="175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8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ournal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4E2ECB-19A9-4531-1912-C4B8F299B056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542D42-A9F6-B597-E247-F56B5B2311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975" y="103422"/>
            <a:ext cx="7104333" cy="307730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0189CC5-DEBD-53B2-90DD-9474EA0AC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B4C38EE-13D9-5D73-07F7-95F885B50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412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rketplac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A9B0CF3-F58C-C6E1-A79F-6E1AB16C3910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8817" y="-89452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0817E9-64D7-A06B-DB20-B01D7EB314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113" y="337929"/>
            <a:ext cx="4964547" cy="215043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C2A1700-2A1A-D83E-A3A0-863C08F88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833615B-47F0-2887-4630-51AE778FA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909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sai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1FF2A1-EAAF-42E1-E299-0AADCCF76736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0156" y="-99391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7DB06D-071A-909C-A9A3-32015233FF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129" y="337930"/>
            <a:ext cx="4008785" cy="17364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4DDB3F0-BEBD-BEAB-7990-113D5B48A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199975F-94F7-69C8-542B-6EA40B4D5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804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background with blue and green design&#10;&#10;Description automatically generated">
            <a:extLst>
              <a:ext uri="{FF2B5EF4-FFF2-40B4-BE49-F238E27FC236}">
                <a16:creationId xmlns:a16="http://schemas.microsoft.com/office/drawing/2014/main" id="{230FC409-2984-C24C-DE7F-C0D979325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7D1CEAA-EB8C-55EF-C1C5-8C053FEDB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500187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  <a:latin typeface="思源黑体 CN Normal" panose="020B0400000000000000" pitchFamily="34" charset="-122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3371369-BF9D-177D-1279-46561F078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305503"/>
            <a:ext cx="10515600" cy="953512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思源黑体 CN Normal" panose="020B0400000000000000" pitchFamily="34" charset="-122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253598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noram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54A731-CED1-6EB6-8F92-6D19AE1EFE82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8817" y="0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11FBD2-D8A2-634D-422E-E6A019E365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445" y="510419"/>
            <a:ext cx="4452732" cy="19287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8F982A6-F2FC-CBAE-89A9-16231B29B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75548E8-4B45-A2E9-C675-DBEF8C0ED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3515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44FA7CC-F17F-760F-E501-380AB0442A07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913" y="-173038"/>
            <a:ext cx="6858000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9B86BCC-7009-D0AD-B15E-AF904696863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1607" y="756172"/>
            <a:ext cx="4929586" cy="249979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5068B29-E483-A966-D1EE-461DC240AB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878665"/>
            <a:ext cx="6470374" cy="1622725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6985B85-F28B-96F4-674D-22F836CB04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5666282"/>
            <a:ext cx="6470374" cy="62180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6437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13545"/>
            <a:ext cx="10363200" cy="756005"/>
          </a:xfrm>
        </p:spPr>
        <p:txBody>
          <a:bodyPr anchor="t" anchorCtr="0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69550"/>
            <a:ext cx="10363200" cy="760868"/>
          </a:xfrm>
        </p:spPr>
        <p:txBody>
          <a:bodyPr anchor="t" anchorCtr="0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668826"/>
            <a:ext cx="10363200" cy="1125537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400" b="0" kern="1200" dirty="0" smtClean="0">
                <a:solidFill>
                  <a:schemeClr val="accent1"/>
                </a:solidFill>
                <a:latin typeface="思源黑体 CN Normal" panose="020B0400000000000000" pitchFamily="34" charset="-122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032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93633"/>
            <a:ext cx="10363200" cy="756005"/>
          </a:xfrm>
        </p:spPr>
        <p:txBody>
          <a:bodyPr anchor="t" anchorCtr="0"/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2633583"/>
            <a:ext cx="10363200" cy="1125537"/>
          </a:xfr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000" b="0" kern="1200" dirty="0" smtClean="0">
                <a:solidFill>
                  <a:schemeClr val="accent2"/>
                </a:solidFill>
                <a:latin typeface="思源黑体 CN Normal" panose="020B0400000000000000" pitchFamily="34" charset="-122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936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11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030"/>
            <a:ext cx="4347575" cy="1325563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977030"/>
            <a:ext cx="5817296" cy="500628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416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0690"/>
            <a:ext cx="10515600" cy="401262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182057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accent2"/>
                </a:solidFill>
                <a:latin typeface="思源黑体 CN Normal" panose="020B0400000000000000" pitchFamily="34" charset="-122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903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512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8309"/>
            <a:ext cx="4347575" cy="1325563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1068309"/>
            <a:ext cx="5817295" cy="435133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982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4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679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298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87993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668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6A67E8-C07E-73D7-EDD6-8416CAB228E5}"/>
              </a:ext>
            </a:extLst>
          </p:cNvPr>
          <p:cNvSpPr/>
          <p:nvPr userDrawn="1"/>
        </p:nvSpPr>
        <p:spPr>
          <a:xfrm>
            <a:off x="0" y="0"/>
            <a:ext cx="12192000" cy="6518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500187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305503"/>
            <a:ext cx="10515600" cy="95351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985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DFC4983-7485-1282-E933-8FB891A85A79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500187"/>
          </a:xfrm>
        </p:spPr>
        <p:txBody>
          <a:bodyPr anchor="b"/>
          <a:lstStyle>
            <a:lvl1pPr algn="ctr"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305503"/>
            <a:ext cx="10515600" cy="95351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345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494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491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5939"/>
            <a:ext cx="5181600" cy="38592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5939"/>
            <a:ext cx="5181600" cy="38592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28383"/>
            <a:ext cx="10515600" cy="66755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思源黑体 CN Normal" panose="020B0400000000000000" pitchFamily="34" charset="-122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170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5129"/>
            <a:ext cx="10515600" cy="101897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57193"/>
            <a:ext cx="5183188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723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873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492" y="4701211"/>
            <a:ext cx="7346674" cy="1325563"/>
          </a:xfrm>
        </p:spPr>
        <p:txBody>
          <a:bodyPr anchor="t"/>
          <a:lstStyle>
            <a:lvl1pPr algn="r"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492" y="1808922"/>
            <a:ext cx="7346674" cy="273326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471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352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BSC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02038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9814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520687"/>
            <a:ext cx="10515600" cy="77525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2"/>
                </a:solidFill>
                <a:latin typeface="思源黑体 CN Normal" panose="020B0400000000000000" pitchFamily="34" charset="-122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968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814"/>
            <a:ext cx="10515600" cy="648127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557758"/>
            <a:ext cx="10514012" cy="426308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354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2085"/>
            <a:ext cx="10515600" cy="648127"/>
          </a:xfrm>
        </p:spPr>
        <p:txBody>
          <a:bodyPr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626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4354157" cy="1990799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589322"/>
            <a:ext cx="4353500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223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115827" cy="1990799"/>
          </a:xfrm>
        </p:spPr>
        <p:txBody>
          <a:bodyPr anchor="b"/>
          <a:lstStyle>
            <a:lvl1pPr algn="ctr"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6" y="2589322"/>
            <a:ext cx="7114753" cy="177828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474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578" y="171483"/>
            <a:ext cx="6180221" cy="1325563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78" y="1631981"/>
            <a:ext cx="6180221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61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460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64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917" y="1686258"/>
            <a:ext cx="8242449" cy="334294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 sz="360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875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2168"/>
            <a:ext cx="10515600" cy="54164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13816"/>
            <a:ext cx="10515600" cy="52922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669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iograp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7B122B-3148-B323-5FAB-F21B14113C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014" b="41014"/>
          <a:stretch/>
        </p:blipFill>
        <p:spPr>
          <a:xfrm>
            <a:off x="629478" y="824881"/>
            <a:ext cx="5254487" cy="94428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56E03AA-0FA7-7ED9-07BF-736F284F2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D2425C2-ED19-913C-9543-E522719647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8751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F8FC6-FD99-CFCA-D557-FABC3C26C5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335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919076-29F7-0909-A077-62E8CC193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335" y="3602038"/>
            <a:ext cx="9144000" cy="16557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0903083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278CC-DC26-5E2E-C6AF-3E4211BF2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55B2F-E235-DEAC-C13C-6C53E14AA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949427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AC716-7F69-52E5-FB93-D67ED48C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95120-A67F-623E-B05C-3971EDAE13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3577" y="1825625"/>
            <a:ext cx="551318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7D8AF0-4A6B-DD0E-A763-5A834282A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5237" y="1825625"/>
            <a:ext cx="551318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714909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9095B-7F0A-3FE6-F695-400FB628A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964314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59437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3576" y="1630496"/>
            <a:ext cx="3667509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3807" y="1630496"/>
            <a:ext cx="3664386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8044038" y="1630496"/>
            <a:ext cx="3664386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839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5129"/>
            <a:ext cx="10515600" cy="1018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57193"/>
            <a:ext cx="5183188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920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2029231"/>
      </p:ext>
    </p:extLst>
  </p:cSld>
  <p:clrMapOvr>
    <a:masterClrMapping/>
  </p:clrMapOvr>
  <p:transition spd="med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13545"/>
            <a:ext cx="10363200" cy="756005"/>
          </a:xfrm>
        </p:spPr>
        <p:txBody>
          <a:bodyPr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69550"/>
            <a:ext cx="10363200" cy="76086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668826"/>
            <a:ext cx="10363200" cy="1125537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4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4713554"/>
      </p:ext>
    </p:extLst>
  </p:cSld>
  <p:clrMapOvr>
    <a:masterClrMapping/>
  </p:clrMapOvr>
  <p:transition spd="med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93633"/>
            <a:ext cx="10363200" cy="756005"/>
          </a:xfrm>
        </p:spPr>
        <p:txBody>
          <a:bodyPr/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2633583"/>
            <a:ext cx="10363200" cy="1125537"/>
          </a:xfr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000" b="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66197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ec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179365" y="-173038"/>
            <a:ext cx="6858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5FEE6D7-FC8F-75E0-3119-555F90EF3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DD2E02A-6BD9-D4E8-64EF-D423915A6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E987930-D2D8-AB27-92AA-96824AC935D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705" y="531901"/>
            <a:ext cx="51562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4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8149250"/>
      </p:ext>
    </p:extLst>
  </p:cSld>
  <p:clrMapOvr>
    <a:masterClrMapping/>
  </p:clrMapOvr>
  <p:transition spd="med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030"/>
            <a:ext cx="434757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977030"/>
            <a:ext cx="5817296" cy="5006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6874508"/>
      </p:ext>
    </p:extLst>
  </p:cSld>
  <p:clrMapOvr>
    <a:masterClrMapping/>
  </p:clrMapOvr>
  <p:transition spd="med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0690"/>
            <a:ext cx="10515600" cy="4012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182057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932052"/>
      </p:ext>
    </p:extLst>
  </p:cSld>
  <p:clrMapOvr>
    <a:masterClrMapping/>
  </p:clrMapOvr>
  <p:transition spd="med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2053627"/>
      </p:ext>
    </p:extLst>
  </p:cSld>
  <p:clrMapOvr>
    <a:masterClrMapping/>
  </p:clrMapOvr>
  <p:transition spd="med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8309"/>
            <a:ext cx="434757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1068309"/>
            <a:ext cx="5817295" cy="435133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0032932"/>
      </p:ext>
    </p:extLst>
  </p:cSld>
  <p:clrMapOvr>
    <a:masterClrMapping/>
  </p:clrMapOvr>
  <p:transition spd="med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4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084472"/>
      </p:ext>
    </p:extLst>
  </p:cSld>
  <p:clrMapOvr>
    <a:masterClrMapping/>
  </p:clrMapOvr>
  <p:transition spd="med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87993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4755874"/>
      </p:ext>
    </p:extLst>
  </p:cSld>
  <p:clrMapOvr>
    <a:masterClrMapping/>
  </p:clrMapOvr>
  <p:transition spd="med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3909357"/>
      </p:ext>
    </p:extLst>
  </p:cSld>
  <p:clrMapOvr>
    <a:masterClrMapping/>
  </p:clrMapOvr>
  <p:transition spd="med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1682689"/>
      </p:ext>
    </p:extLst>
  </p:cSld>
  <p:clrMapOvr>
    <a:masterClrMapping/>
  </p:clrMapOvr>
  <p:transition spd="med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28383"/>
            <a:ext cx="10515600" cy="66755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3495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ook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159487" y="-173038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DAD0AE-23DE-3DCC-D87F-4ADD834C74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517" b="39489"/>
          <a:stretch/>
        </p:blipFill>
        <p:spPr>
          <a:xfrm>
            <a:off x="914400" y="366536"/>
            <a:ext cx="3995530" cy="139818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B48D38-214C-F686-05C4-3D51C6342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CF1727B-71CA-7CA0-8242-B0BC55D4F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6594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5129"/>
            <a:ext cx="10515600" cy="1018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accent2"/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57193"/>
            <a:ext cx="5183188" cy="697509"/>
          </a:xfrm>
          <a:solidFill>
            <a:schemeClr val="accent2"/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5911834"/>
      </p:ext>
    </p:extLst>
  </p:cSld>
  <p:clrMapOvr>
    <a:masterClrMapping/>
  </p:clrMapOvr>
  <p:transition spd="med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4603754"/>
      </p:ext>
    </p:extLst>
  </p:cSld>
  <p:clrMapOvr>
    <a:masterClrMapping/>
  </p:clrMapOvr>
  <p:transition spd="med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492" y="4701211"/>
            <a:ext cx="7346674" cy="1325563"/>
          </a:xfrm>
        </p:spPr>
        <p:txBody>
          <a:bodyPr/>
          <a:lstStyle>
            <a:lvl1pPr algn="r"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492" y="1808922"/>
            <a:ext cx="7346674" cy="273326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5665860"/>
      </p:ext>
    </p:extLst>
  </p:cSld>
  <p:clrMapOvr>
    <a:masterClrMapping/>
  </p:clrMapOvr>
  <p:transition spd="med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445767"/>
      </p:ext>
    </p:extLst>
  </p:cSld>
  <p:clrMapOvr>
    <a:masterClrMapping/>
  </p:clrMapOvr>
  <p:transition spd="med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520687"/>
            <a:ext cx="10515600" cy="77525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7825885"/>
      </p:ext>
    </p:extLst>
  </p:cSld>
  <p:clrMapOvr>
    <a:masterClrMapping/>
  </p:clrMapOvr>
  <p:transition spd="med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814"/>
            <a:ext cx="10515600" cy="648127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557758"/>
            <a:ext cx="10514012" cy="426308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4957901"/>
      </p:ext>
    </p:extLst>
  </p:cSld>
  <p:clrMapOvr>
    <a:masterClrMapping/>
  </p:clrMapOvr>
  <p:transition spd="med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2085"/>
            <a:ext cx="10515600" cy="648127"/>
          </a:xfrm>
        </p:spPr>
        <p:txBody>
          <a:bodyPr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4408388"/>
      </p:ext>
    </p:extLst>
  </p:cSld>
  <p:clrMapOvr>
    <a:masterClrMapping/>
  </p:clrMapOvr>
  <p:transition spd="med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4354157" cy="1990799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589322"/>
            <a:ext cx="4353500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739988"/>
      </p:ext>
    </p:extLst>
  </p:cSld>
  <p:clrMapOvr>
    <a:masterClrMapping/>
  </p:clrMapOvr>
  <p:transition spd="med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115827" cy="1990799"/>
          </a:xfrm>
        </p:spPr>
        <p:txBody>
          <a:bodyPr anchor="b"/>
          <a:lstStyle>
            <a:lvl1pPr algn="ctr"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6" y="2589322"/>
            <a:ext cx="7114753" cy="177828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3434397"/>
      </p:ext>
    </p:extLst>
  </p:cSld>
  <p:clrMapOvr>
    <a:masterClrMapping/>
  </p:clrMapOvr>
  <p:transition spd="med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578" y="171483"/>
            <a:ext cx="6180221" cy="132556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78" y="1631981"/>
            <a:ext cx="618022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046555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SCONE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630B09-8ABC-3B21-5D53-FF429A3581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014" b="41014"/>
          <a:stretch/>
        </p:blipFill>
        <p:spPr>
          <a:xfrm>
            <a:off x="841513" y="957471"/>
            <a:ext cx="4516687" cy="81169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C07897C-8BE4-0609-56A5-291FFE9F7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2A51224-80E0-5937-B79C-13EF4DB64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4319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0226618"/>
      </p:ext>
    </p:extLst>
  </p:cSld>
  <p:clrMapOvr>
    <a:masterClrMapping/>
  </p:clrMapOvr>
  <p:transition spd="med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6047818"/>
      </p:ext>
    </p:extLst>
  </p:cSld>
  <p:clrMapOvr>
    <a:masterClrMapping/>
  </p:clrMapOvr>
  <p:transition spd="med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917" y="1686258"/>
            <a:ext cx="8242449" cy="334294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 sz="360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618099"/>
      </p:ext>
    </p:extLst>
  </p:cSld>
  <p:clrMapOvr>
    <a:masterClrMapping/>
  </p:clrMapOvr>
  <p:transition spd="med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086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9093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298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6E861E-85F9-B3D8-2C0B-D52396940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632ECC-826B-41CB-2906-4DC9F0CFF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378931-12FE-CDBE-DC13-8A418BD24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011A-611B-4417-9FED-A5D2DC879410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4BF635-1E63-F8E6-2D07-A9FBBEE3B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C03DA2-388D-CF8B-4580-DB9A3B5B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B8C2-D030-4785-A615-31F06998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26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040217" y="-173038"/>
            <a:ext cx="6858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5D79C37-6FC9-7F1F-D362-B69360CF9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E7DC3C5-1351-2F72-1D28-A494F3B6F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2A806FF-F9E5-147B-2901-371A70D8FDC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6455" y="520358"/>
            <a:ext cx="4452732" cy="182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1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os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089913" y="-173038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9A3E16-DC77-C6B5-A86B-8BC61AA1B8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421" b="44987"/>
          <a:stretch/>
        </p:blipFill>
        <p:spPr>
          <a:xfrm>
            <a:off x="699052" y="785191"/>
            <a:ext cx="5254487" cy="92433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89A8242-BC76-DCB1-EB98-CD0D645FF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BF66901-C382-7924-D33D-148784CA8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850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erience Manag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6761921" y="-83586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7F6A1D-ACC7-590E-82CE-0836935662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619540" y="520358"/>
            <a:ext cx="4452732" cy="19287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77E097A-F2A6-0031-2256-352F5DED8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64F4449-B06C-B400-0D52-898BFE021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1884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lor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6950764" y="-173038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7828EC-A589-BED0-8095-16781DDC85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788505" y="409131"/>
            <a:ext cx="3872947" cy="167760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4AF5934-A81C-AB2E-E6F7-330CDC09A0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3D0B1A2-4027-33A9-7470-05E97CA71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530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ps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9AE861-A2DF-FBC5-9195-DEC945B061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659297" y="337930"/>
            <a:ext cx="4031973" cy="174648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458564F-A968-F9FE-82F5-40A86231C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6969254-DEAA-5DE5-F138-9AFDF672C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3290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B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020339" y="-173038"/>
            <a:ext cx="6858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251794F-8256-26E8-0341-09581BCBB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352F326-1908-01B2-F5F8-43416648D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A411FF9-6B20-3D59-1A76-75F82771306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6787" y="817562"/>
            <a:ext cx="5299213" cy="192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8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urnal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AF921D-BAED-B61A-C672-4F45E1ABE0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549965" y="220533"/>
            <a:ext cx="6965904" cy="301734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61ADADA-11D2-46A2-3BB5-AE8202F01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E4B4B69-BC69-C03C-7350-55A7C65C3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81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plac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268817" y="-89452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F62BF1-2565-4C9B-0F20-7AAFBEDFB3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689114" y="337930"/>
            <a:ext cx="4452732" cy="19287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02F1630-D89F-BDE0-79A7-996FB56E2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8848627-8BB4-547E-F976-7DE8D0C252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650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050156" y="-99391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70C73B-743D-84E8-CDCB-CBF039697F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795129" y="337930"/>
            <a:ext cx="4008785" cy="17364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5CC211C-6D4C-13F2-90FE-3D4BD2C755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94F9D9C-6C58-BA44-10A3-93C7D13FA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1173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268817" y="0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790860-D03D-6879-09E7-581FD9BB9B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798445" y="510419"/>
            <a:ext cx="4452732" cy="19287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F624CD2-0E11-8D1A-2716-D23F9483F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7534104-0B08-3346-35D0-A8CCEB7B94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6401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84826A-61A5-8CF7-5E10-CE4C0F820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A68157-DA0A-665A-21FE-E0E3D73B4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FBD088-A6D4-A6E3-64C4-1C090D094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011A-611B-4417-9FED-A5D2DC879410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FFD464-B277-3939-4A87-A1869728B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6582D7-D0DB-F174-75BE-920F87403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B8C2-D030-4785-A615-31F06998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03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CM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25358FF-8F66-8064-F644-1BE8719C0B3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98445" y="913188"/>
            <a:ext cx="7086381" cy="1475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664243D-9212-B64F-C0CA-4B0865F60C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rcRect/>
          <a:stretch/>
        </p:blipFill>
        <p:spPr>
          <a:xfrm>
            <a:off x="7089913" y="-173038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8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Bibliograp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33970B-D6C9-7E6D-97F5-83864D92D7F0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DB2E8E2-F455-2018-F117-B264C7F7BA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014" b="41014"/>
          <a:stretch/>
        </p:blipFill>
        <p:spPr>
          <a:xfrm>
            <a:off x="629478" y="824881"/>
            <a:ext cx="5254487" cy="94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8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nec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E8FAF1-7477-9CB8-B605-0F235DCC4487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79365" y="-173038"/>
            <a:ext cx="6858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C20E89A-4255-C444-4206-C080F8251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3AAB703-5D55-CA5C-264A-101C3113F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53C325-90BF-8DE3-6136-4F237C9B7BF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687378"/>
            <a:ext cx="51562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7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Book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E02231-C7EF-09F0-B465-FC61BC02F546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59487" y="-173038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0BE3DD-302D-1D53-4F87-F79842277E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314" b="39690"/>
          <a:stretch/>
        </p:blipFill>
        <p:spPr>
          <a:xfrm>
            <a:off x="914400" y="366536"/>
            <a:ext cx="3995530" cy="139818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3BEA541-C52F-4F16-9414-D8D673163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6B0F673-28AC-B599-348D-56FBA8059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1826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BSCONE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D152C0-A46A-568B-08B8-7AE84BC6E5CE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6A2BB8-662B-F88D-8482-EB58A39CEC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014" b="41014"/>
          <a:stretch/>
        </p:blipFill>
        <p:spPr>
          <a:xfrm>
            <a:off x="841513" y="957471"/>
            <a:ext cx="4516687" cy="81169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D435B03-ADDE-E4E9-3B6A-6A2842990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C798B1D-2593-DD10-D7D1-A59CB609AA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091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D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A6AF33-D58C-0D0F-E7DD-66ACF7D2E602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40217" y="-173038"/>
            <a:ext cx="6858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56C6A33-F833-C96D-DB93-8BDC92D8D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B43587B-91AB-A437-3EA0-9B55A9F85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9AEB876-D2F4-D845-5326-D2C21B0068D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652347"/>
            <a:ext cx="4657992" cy="191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3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Hos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44FA7CC-F17F-760F-E501-380AB0442A07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89913" y="-173038"/>
            <a:ext cx="6858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6D1346-60A9-9792-7775-6E7B69F8A4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178" b="44230"/>
          <a:stretch/>
        </p:blipFill>
        <p:spPr>
          <a:xfrm>
            <a:off x="699052" y="785191"/>
            <a:ext cx="5254487" cy="92433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C93A7B1-557B-714E-67F4-9479CC75C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D238464-D25C-6B1C-25F6-18DDF11D1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7955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perience Manag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62C42F0-DEE7-4F49-27D7-94F10D4CE58C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61921" y="-83586"/>
            <a:ext cx="6858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FC1549-4CD1-5BFA-3870-5A8157372A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619540" y="520358"/>
            <a:ext cx="4810540" cy="208372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C899B37-14F6-EA07-AA82-682DD80D8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8FDA6C8-6C85-BFBC-B2F2-EF29ADE66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607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plor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DA504E-3919-372E-4601-7E56958870A4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950764" y="-173038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6A45A4-430D-6D54-9B0E-27764627F5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788505" y="409131"/>
            <a:ext cx="3872947" cy="167760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C78D586-0291-30EC-3208-3773FC51B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9A046BB-383E-8EEF-53CA-8E0E26921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033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ips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7C6FBA-2FA7-D97D-AC93-B1A1EE13CE30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FF4386-9A3F-E9BC-EF7F-B286FACFBF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659297" y="337930"/>
            <a:ext cx="4031973" cy="174648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E109FD0-92C1-A3D9-F05E-CD2303B6F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0BC53ED-1762-B677-F199-D956EBA66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6297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354B3B-8191-3785-8CDF-CC91BE8D8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035B75-E99D-E320-D3DD-522718884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F1CCDF6-1242-5220-716D-BA0DAA900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BCD35B-F7D7-B171-F48A-C573F3E4D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011A-611B-4417-9FED-A5D2DC879410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C754DA-6EEB-5E2A-7942-A78135394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E1A4A-9A67-9E90-077D-8EE4F6E5D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B8C2-D030-4785-A615-31F06998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008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OB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6627ED-FBD9-3A17-B5EF-26FFB357C664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20339" y="-173038"/>
            <a:ext cx="6858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BAAE81B-5F54-B779-599C-98E80BED5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C954DBD-33AA-11B2-3CFF-6714FF6DB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9AEA31-AE71-D2DB-1802-0F23A32E7C9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822690"/>
            <a:ext cx="4826833" cy="175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0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ournal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4E2ECB-19A9-4531-1912-C4B8F299B056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542D42-A9F6-B597-E247-F56B5B2311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534975" y="103422"/>
            <a:ext cx="7104333" cy="307730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0189CC5-DEBD-53B2-90DD-9474EA0AC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B4C38EE-13D9-5D73-07F7-95F885B50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888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rketplac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A9B0CF3-F58C-C6E1-A79F-6E1AB16C3910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8817" y="-89452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0817E9-64D7-A06B-DB20-B01D7EB314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689113" y="337929"/>
            <a:ext cx="4964547" cy="215043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C2A1700-2A1A-D83E-A3A0-863C08F88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833615B-47F0-2887-4630-51AE778FA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55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sai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1FF2A1-EAAF-42E1-E299-0AADCCF76736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50156" y="-99391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7DB06D-071A-909C-A9A3-32015233FF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795129" y="337930"/>
            <a:ext cx="4008785" cy="17364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4DDB3F0-BEBD-BEAB-7990-113D5B48A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199975F-94F7-69C8-542B-6EA40B4D5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7950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noram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54A731-CED1-6EB6-8F92-6D19AE1EFE82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8817" y="0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11FBD2-D8A2-634D-422E-E6A019E365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798445" y="510419"/>
            <a:ext cx="4452732" cy="19287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8F982A6-F2FC-CBAE-89A9-16231B29B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75548E8-4B45-A2E9-C675-DBEF8C0ED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3934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44FA7CC-F17F-760F-E501-380AB0442A07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89913" y="-173038"/>
            <a:ext cx="6858000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9B86BCC-7009-D0AD-B15E-AF904696863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1607" y="756172"/>
            <a:ext cx="4929586" cy="249979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5068B29-E483-A966-D1EE-461DC240AB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878665"/>
            <a:ext cx="6470374" cy="1622725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6985B85-F28B-96F4-674D-22F836CB04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5666282"/>
            <a:ext cx="6470374" cy="62180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826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13545"/>
            <a:ext cx="10363200" cy="756005"/>
          </a:xfrm>
        </p:spPr>
        <p:txBody>
          <a:bodyPr anchor="t" anchorCtr="0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69550"/>
            <a:ext cx="10363200" cy="760868"/>
          </a:xfrm>
        </p:spPr>
        <p:txBody>
          <a:bodyPr anchor="t" anchorCtr="0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668826"/>
            <a:ext cx="10363200" cy="1125537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400" b="0" kern="1200" dirty="0" smtClean="0">
                <a:solidFill>
                  <a:schemeClr val="accent1"/>
                </a:solidFill>
                <a:latin typeface="思源黑体 CN Normal" panose="020B0400000000000000" pitchFamily="34" charset="-122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64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93633"/>
            <a:ext cx="10363200" cy="756005"/>
          </a:xfrm>
        </p:spPr>
        <p:txBody>
          <a:bodyPr anchor="t" anchorCtr="0"/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2633583"/>
            <a:ext cx="10363200" cy="1125537"/>
          </a:xfr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000" b="0" kern="1200" dirty="0" smtClean="0">
                <a:solidFill>
                  <a:schemeClr val="accent2"/>
                </a:solidFill>
                <a:latin typeface="思源黑体 CN Normal" panose="020B0400000000000000" pitchFamily="34" charset="-122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763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524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030"/>
            <a:ext cx="4347575" cy="1325563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977030"/>
            <a:ext cx="5817296" cy="500628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026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74554-35EE-01EF-9106-EFBDE56E9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148DCF8-338F-1824-AC1D-3602EBF36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8125879-CBA3-4DF5-D4E3-B69F030E9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2FE1A9F-B8FA-9EFD-956F-7158D5125B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5FCC74E-7FBB-C210-34EB-01AEBF99C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4F0F976-1699-9DEF-CC7B-AF2A15BBE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011A-611B-4417-9FED-A5D2DC879410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142451D-BE2E-06D2-F9AA-3F5B47BCC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8010B9E-70A0-56CF-F488-01DE905AD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B8C2-D030-4785-A615-31F06998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503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0690"/>
            <a:ext cx="10515600" cy="401262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182057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accent2"/>
                </a:solidFill>
                <a:latin typeface="思源黑体 CN Normal" panose="020B0400000000000000" pitchFamily="34" charset="-122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767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992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8309"/>
            <a:ext cx="4347575" cy="1325563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1068309"/>
            <a:ext cx="5817295" cy="435133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27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4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396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87993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323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6A67E8-C07E-73D7-EDD6-8416CAB228E5}"/>
              </a:ext>
            </a:extLst>
          </p:cNvPr>
          <p:cNvSpPr/>
          <p:nvPr userDrawn="1"/>
        </p:nvSpPr>
        <p:spPr>
          <a:xfrm>
            <a:off x="0" y="0"/>
            <a:ext cx="12192000" cy="6518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500187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305503"/>
            <a:ext cx="10515600" cy="95351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639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DFC4983-7485-1282-E933-8FB891A85A79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500187"/>
          </a:xfrm>
        </p:spPr>
        <p:txBody>
          <a:bodyPr anchor="b"/>
          <a:lstStyle>
            <a:lvl1pPr algn="ctr"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305503"/>
            <a:ext cx="10515600" cy="95351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356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17743E0-0A1F-878B-499E-2B4AC057E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C45A952-406E-D608-8B3A-D68D1017D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A1780-1D20-B3DE-3778-67FEA1DA9BE7}"/>
              </a:ext>
            </a:extLst>
          </p:cNvPr>
          <p:cNvSpPr/>
          <p:nvPr userDrawn="1"/>
        </p:nvSpPr>
        <p:spPr>
          <a:xfrm>
            <a:off x="0" y="-1"/>
            <a:ext cx="7732059" cy="338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1A0AE7-313A-EDE1-A3BD-0D6320F3E69D}"/>
              </a:ext>
            </a:extLst>
          </p:cNvPr>
          <p:cNvSpPr/>
          <p:nvPr userDrawn="1"/>
        </p:nvSpPr>
        <p:spPr>
          <a:xfrm>
            <a:off x="6427694" y="-1"/>
            <a:ext cx="3792071" cy="338401"/>
          </a:xfrm>
          <a:prstGeom prst="rect">
            <a:avLst/>
          </a:prstGeom>
          <a:solidFill>
            <a:srgbClr val="FAB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8AD430-C329-EFD8-0C78-5CE7B585A59A}"/>
              </a:ext>
            </a:extLst>
          </p:cNvPr>
          <p:cNvSpPr/>
          <p:nvPr userDrawn="1"/>
        </p:nvSpPr>
        <p:spPr>
          <a:xfrm>
            <a:off x="10219765" y="-1"/>
            <a:ext cx="1990164" cy="3384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702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165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5939"/>
            <a:ext cx="5181600" cy="38592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5939"/>
            <a:ext cx="5181600" cy="38592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28383"/>
            <a:ext cx="10515600" cy="66755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思源黑体 CN Normal" panose="020B0400000000000000" pitchFamily="34" charset="-122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941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B1D4B9-D1D1-D5FE-C5A1-0AA406066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6A5D5EE-46D3-4251-9CAD-4075713D8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011A-611B-4417-9FED-A5D2DC879410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BAFA191-8702-835A-BCFD-8BDCE2787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E7F1ACB-9958-018F-C2FE-824ED1E53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B8C2-D030-4785-A615-31F06998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211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5129"/>
            <a:ext cx="10515600" cy="101897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57193"/>
            <a:ext cx="5183188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458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079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492" y="4701211"/>
            <a:ext cx="7346674" cy="1325563"/>
          </a:xfrm>
        </p:spPr>
        <p:txBody>
          <a:bodyPr anchor="t"/>
          <a:lstStyle>
            <a:lvl1pPr algn="r"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492" y="1808922"/>
            <a:ext cx="7346674" cy="273326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48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21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520687"/>
            <a:ext cx="10515600" cy="77525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2"/>
                </a:solidFill>
                <a:latin typeface="思源黑体 CN Normal" panose="020B0400000000000000" pitchFamily="34" charset="-122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667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814"/>
            <a:ext cx="10515600" cy="648127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557758"/>
            <a:ext cx="10514012" cy="426308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368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2085"/>
            <a:ext cx="10515600" cy="648127"/>
          </a:xfrm>
        </p:spPr>
        <p:txBody>
          <a:bodyPr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600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4354157" cy="1990799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589322"/>
            <a:ext cx="4353500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247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115827" cy="1990799"/>
          </a:xfrm>
        </p:spPr>
        <p:txBody>
          <a:bodyPr anchor="b"/>
          <a:lstStyle>
            <a:lvl1pPr algn="ctr"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6" y="2589322"/>
            <a:ext cx="7114753" cy="177828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353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578" y="171483"/>
            <a:ext cx="6180221" cy="1325563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78" y="1631981"/>
            <a:ext cx="6180221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186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CA8F904-8822-04EB-677F-0860003E9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011A-611B-4417-9FED-A5D2DC879410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6325D56-E7D6-1C67-9218-8BDB326AD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2A8DFC-2C78-91D3-AB59-0650B07CA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B8C2-D030-4785-A615-31F06998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694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122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57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917" y="1686258"/>
            <a:ext cx="8242449" cy="334294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 sz="360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650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7521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4409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13546"/>
            <a:ext cx="10363200" cy="756005"/>
          </a:xfrm>
        </p:spPr>
        <p:txBody>
          <a:bodyPr anchor="t" anchorCtr="0"/>
          <a:lstStyle>
            <a:lvl1pPr algn="ctr">
              <a:defRPr sz="27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69550"/>
            <a:ext cx="10363200" cy="760868"/>
          </a:xfrm>
        </p:spPr>
        <p:txBody>
          <a:bodyPr anchor="t" anchorCtr="0"/>
          <a:lstStyle>
            <a:lvl1pPr marL="0" indent="0" algn="ctr">
              <a:buNone/>
              <a:defRPr sz="135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668828"/>
            <a:ext cx="10363200" cy="1125537"/>
          </a:xfrm>
        </p:spPr>
        <p:txBody>
          <a:bodyPr/>
          <a:lstStyle>
            <a:lvl1pPr marL="0" indent="0" algn="ctr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300" b="0" kern="1200" dirty="0" smtClean="0">
                <a:solidFill>
                  <a:schemeClr val="accent1"/>
                </a:solidFill>
                <a:latin typeface="思源黑体 CN Normal" panose="020B0400000000000000" pitchFamily="34" charset="-122"/>
                <a:ea typeface="+mj-ea"/>
                <a:cs typeface="+mj-cs"/>
              </a:defRPr>
            </a:lvl1pPr>
            <a:lvl2pPr marL="342900" indent="0" algn="ctr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7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685800" indent="0" algn="ctr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7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028700" indent="0" algn="ctr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7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371600" indent="0" algn="ctr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7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556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93635"/>
            <a:ext cx="10363200" cy="756005"/>
          </a:xfrm>
        </p:spPr>
        <p:txBody>
          <a:bodyPr anchor="t" anchorCtr="0"/>
          <a:lstStyle>
            <a:lvl1pPr algn="ctr">
              <a:defRPr sz="1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2633585"/>
            <a:ext cx="10363200" cy="1125537"/>
          </a:xfrm>
        </p:spPr>
        <p:txBody>
          <a:bodyPr anchor="ctr"/>
          <a:lstStyle>
            <a:lvl1pPr marL="0" indent="0" algn="ctr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000" b="0" kern="1200" dirty="0" smtClean="0">
                <a:solidFill>
                  <a:schemeClr val="accent2"/>
                </a:solidFill>
                <a:latin typeface="思源黑体 CN Normal" panose="020B0400000000000000" pitchFamily="34" charset="-122"/>
                <a:ea typeface="+mj-ea"/>
                <a:cs typeface="+mj-cs"/>
              </a:defRPr>
            </a:lvl1pPr>
            <a:lvl2pPr marL="342900" indent="0" algn="ctr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7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685800" indent="0" algn="ctr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7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028700" indent="0" algn="ctr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7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371600" indent="0" algn="ctr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7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748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056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977032"/>
            <a:ext cx="4347575" cy="1325563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977032"/>
            <a:ext cx="5817296" cy="500628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360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0692"/>
            <a:ext cx="10515600" cy="401262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182059"/>
            <a:ext cx="10515600" cy="629977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1800" b="0" kern="1200" dirty="0" smtClean="0">
                <a:solidFill>
                  <a:schemeClr val="accent2"/>
                </a:solidFill>
                <a:latin typeface="思源黑体 CN Normal" panose="020B0400000000000000" pitchFamily="34" charset="-122"/>
                <a:ea typeface="+mj-ea"/>
                <a:cs typeface="+mj-cs"/>
              </a:defRPr>
            </a:lvl1pPr>
            <a:lvl2pPr marL="0" indent="0" algn="l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15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57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FE71AB-B278-1C5E-86B1-10F6BC825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924C9E-0D98-820F-AD9F-4EBECA1DE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A4E8DA-3EFC-C1CD-06A5-49FE4C93A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2A253EF-1F00-6F58-2A79-835A56CDE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011A-611B-4417-9FED-A5D2DC879410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01210B-FBC4-B906-29D7-7EEA8AAE4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6934D79-3712-D3EE-235F-4AA35B5D1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B8C2-D030-4785-A615-31F06998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893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475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1068309"/>
            <a:ext cx="4347575" cy="1325563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6" y="1068309"/>
            <a:ext cx="5817295" cy="435133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12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6"/>
            <a:ext cx="10515600" cy="1997555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737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7"/>
            <a:ext cx="10515600" cy="1997555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879936"/>
            <a:ext cx="10515600" cy="150018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97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696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2" y="1630496"/>
            <a:ext cx="3543300" cy="4535450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2" y="1630496"/>
            <a:ext cx="3543300" cy="4535450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913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5939"/>
            <a:ext cx="5181600" cy="38592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5939"/>
            <a:ext cx="5181600" cy="38592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28385"/>
            <a:ext cx="10515600" cy="667555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1800" b="0" kern="1200" dirty="0" smtClean="0">
                <a:solidFill>
                  <a:schemeClr val="tx2"/>
                </a:solidFill>
                <a:latin typeface="思源黑体 CN Normal" panose="020B0400000000000000" pitchFamily="34" charset="-122"/>
                <a:ea typeface="+mj-ea"/>
                <a:cs typeface="+mj-cs"/>
              </a:defRPr>
            </a:lvl1pPr>
            <a:lvl2pPr marL="0" indent="0" algn="l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15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303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5131"/>
            <a:ext cx="10515600" cy="101897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557193"/>
            <a:ext cx="5183188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317789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602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438939" cy="453545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1630496"/>
            <a:ext cx="3438939" cy="453545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1630496"/>
            <a:ext cx="3438939" cy="453545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183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492" y="4701213"/>
            <a:ext cx="7346675" cy="1325563"/>
          </a:xfrm>
        </p:spPr>
        <p:txBody>
          <a:bodyPr anchor="t"/>
          <a:lstStyle>
            <a:lvl1pPr algn="r">
              <a:defRPr sz="15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492" y="1808924"/>
            <a:ext cx="7346675" cy="2733261"/>
          </a:xfrm>
        </p:spPr>
        <p:txBody>
          <a:bodyPr/>
          <a:lstStyle>
            <a:lvl1pPr marL="68580" indent="-34290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094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42EF03-4578-CB42-263E-B2E248974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78917C9-57AD-619E-AB54-C03046F2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FECBAD4-CB59-14EC-829E-A579D9A98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5FEA130-A0C5-01E6-80FA-895E58607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011A-611B-4417-9FED-A5D2DC879410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2231F5A-ED92-5F34-4530-3DC8798E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2DE498-C236-EAB6-89F9-C583655C9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B8C2-D030-4785-A615-31F06998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588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814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520687"/>
            <a:ext cx="10515600" cy="775252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2"/>
                </a:solidFill>
                <a:latin typeface="思源黑体 CN Normal" panose="020B0400000000000000" pitchFamily="34" charset="-122"/>
                <a:ea typeface="+mj-ea"/>
                <a:cs typeface="+mj-cs"/>
              </a:defRPr>
            </a:lvl1pPr>
            <a:lvl2pPr marL="0" indent="0" algn="l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15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814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816"/>
            <a:ext cx="10515600" cy="648127"/>
          </a:xfrm>
        </p:spPr>
        <p:txBody>
          <a:bodyPr anchor="b"/>
          <a:lstStyle>
            <a:lvl1pPr algn="ctr">
              <a:defRPr sz="21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557758"/>
            <a:ext cx="10514012" cy="426308"/>
          </a:xfrm>
        </p:spPr>
        <p:txBody>
          <a:bodyPr/>
          <a:lstStyle>
            <a:lvl1pPr marL="0" indent="0" algn="ctr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938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2087"/>
            <a:ext cx="10515600" cy="648127"/>
          </a:xfrm>
        </p:spPr>
        <p:txBody>
          <a:bodyPr/>
          <a:lstStyle>
            <a:lvl1pPr algn="ctr">
              <a:defRPr sz="21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218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4354157" cy="1990799"/>
          </a:xfrm>
        </p:spPr>
        <p:txBody>
          <a:bodyPr anchor="b"/>
          <a:lstStyle>
            <a:lvl1pPr algn="ctr">
              <a:defRPr sz="21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589322"/>
            <a:ext cx="4353500" cy="1778282"/>
          </a:xfrm>
        </p:spPr>
        <p:txBody>
          <a:bodyPr/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835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7115827" cy="1990799"/>
          </a:xfrm>
        </p:spPr>
        <p:txBody>
          <a:bodyPr anchor="b"/>
          <a:lstStyle>
            <a:lvl1pPr algn="ctr">
              <a:defRPr sz="27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589322"/>
            <a:ext cx="7114753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81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579" y="171485"/>
            <a:ext cx="6180221" cy="1325563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79" y="1631981"/>
            <a:ext cx="6180221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690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97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8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918" y="1686260"/>
            <a:ext cx="8242449" cy="3342941"/>
          </a:xfrm>
        </p:spPr>
        <p:txBody>
          <a:bodyPr/>
          <a:lstStyle>
            <a:lvl1pPr marL="68580" indent="-342900">
              <a:lnSpc>
                <a:spcPct val="110000"/>
              </a:lnSpc>
              <a:buNone/>
              <a:defRPr sz="270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260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47" Type="http://schemas.openxmlformats.org/officeDocument/2006/relationships/slideLayout" Target="../slideLayouts/slideLayout60.xml"/><Relationship Id="rId50" Type="http://schemas.openxmlformats.org/officeDocument/2006/relationships/slideLayout" Target="../slideLayouts/slideLayout63.xml"/><Relationship Id="rId55" Type="http://schemas.openxmlformats.org/officeDocument/2006/relationships/slideLayout" Target="../slideLayouts/slideLayout68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45" Type="http://schemas.openxmlformats.org/officeDocument/2006/relationships/slideLayout" Target="../slideLayouts/slideLayout58.xml"/><Relationship Id="rId53" Type="http://schemas.openxmlformats.org/officeDocument/2006/relationships/slideLayout" Target="../slideLayouts/slideLayout66.xml"/><Relationship Id="rId58" Type="http://schemas.openxmlformats.org/officeDocument/2006/relationships/slideLayout" Target="../slideLayouts/slideLayout71.xml"/><Relationship Id="rId5" Type="http://schemas.openxmlformats.org/officeDocument/2006/relationships/slideLayout" Target="../slideLayouts/slideLayout18.xml"/><Relationship Id="rId61" Type="http://schemas.openxmlformats.org/officeDocument/2006/relationships/theme" Target="../theme/theme2.xml"/><Relationship Id="rId1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48" Type="http://schemas.openxmlformats.org/officeDocument/2006/relationships/slideLayout" Target="../slideLayouts/slideLayout61.xml"/><Relationship Id="rId56" Type="http://schemas.openxmlformats.org/officeDocument/2006/relationships/slideLayout" Target="../slideLayouts/slideLayout69.xml"/><Relationship Id="rId8" Type="http://schemas.openxmlformats.org/officeDocument/2006/relationships/slideLayout" Target="../slideLayouts/slideLayout21.xml"/><Relationship Id="rId51" Type="http://schemas.openxmlformats.org/officeDocument/2006/relationships/slideLayout" Target="../slideLayouts/slideLayout64.xml"/><Relationship Id="rId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46" Type="http://schemas.openxmlformats.org/officeDocument/2006/relationships/slideLayout" Target="../slideLayouts/slideLayout59.xml"/><Relationship Id="rId59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33.xml"/><Relationship Id="rId41" Type="http://schemas.openxmlformats.org/officeDocument/2006/relationships/slideLayout" Target="../slideLayouts/slideLayout54.xml"/><Relationship Id="rId54" Type="http://schemas.openxmlformats.org/officeDocument/2006/relationships/slideLayout" Target="../slideLayouts/slideLayout67.xml"/><Relationship Id="rId6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49" Type="http://schemas.openxmlformats.org/officeDocument/2006/relationships/slideLayout" Target="../slideLayouts/slideLayout62.xml"/><Relationship Id="rId57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23.xml"/><Relationship Id="rId31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57.xml"/><Relationship Id="rId52" Type="http://schemas.openxmlformats.org/officeDocument/2006/relationships/slideLayout" Target="../slideLayouts/slideLayout65.xml"/><Relationship Id="rId6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slideLayout" Target="../slideLayouts/slideLayout91.xml"/><Relationship Id="rId26" Type="http://schemas.openxmlformats.org/officeDocument/2006/relationships/slideLayout" Target="../slideLayouts/slideLayout99.xml"/><Relationship Id="rId3" Type="http://schemas.openxmlformats.org/officeDocument/2006/relationships/slideLayout" Target="../slideLayouts/slideLayout76.xml"/><Relationship Id="rId21" Type="http://schemas.openxmlformats.org/officeDocument/2006/relationships/slideLayout" Target="../slideLayouts/slideLayout94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5" Type="http://schemas.openxmlformats.org/officeDocument/2006/relationships/slideLayout" Target="../slideLayouts/slideLayout98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24" Type="http://schemas.openxmlformats.org/officeDocument/2006/relationships/slideLayout" Target="../slideLayouts/slideLayout97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23" Type="http://schemas.openxmlformats.org/officeDocument/2006/relationships/slideLayout" Target="../slideLayouts/slideLayout96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83.xml"/><Relationship Id="rId19" Type="http://schemas.openxmlformats.org/officeDocument/2006/relationships/slideLayout" Target="../slideLayouts/slideLayout92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Relationship Id="rId22" Type="http://schemas.openxmlformats.org/officeDocument/2006/relationships/slideLayout" Target="../slideLayouts/slideLayout95.xml"/><Relationship Id="rId2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26" Type="http://schemas.openxmlformats.org/officeDocument/2006/relationships/slideLayout" Target="../slideLayouts/slideLayout125.xml"/><Relationship Id="rId39" Type="http://schemas.openxmlformats.org/officeDocument/2006/relationships/slideLayout" Target="../slideLayouts/slideLayout138.xml"/><Relationship Id="rId21" Type="http://schemas.openxmlformats.org/officeDocument/2006/relationships/slideLayout" Target="../slideLayouts/slideLayout120.xml"/><Relationship Id="rId34" Type="http://schemas.openxmlformats.org/officeDocument/2006/relationships/slideLayout" Target="../slideLayouts/slideLayout133.xml"/><Relationship Id="rId42" Type="http://schemas.openxmlformats.org/officeDocument/2006/relationships/slideLayout" Target="../slideLayouts/slideLayout141.xml"/><Relationship Id="rId47" Type="http://schemas.openxmlformats.org/officeDocument/2006/relationships/slideLayout" Target="../slideLayouts/slideLayout146.xml"/><Relationship Id="rId50" Type="http://schemas.openxmlformats.org/officeDocument/2006/relationships/slideLayout" Target="../slideLayouts/slideLayout149.xml"/><Relationship Id="rId55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9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10.xml"/><Relationship Id="rId24" Type="http://schemas.openxmlformats.org/officeDocument/2006/relationships/slideLayout" Target="../slideLayouts/slideLayout123.xml"/><Relationship Id="rId32" Type="http://schemas.openxmlformats.org/officeDocument/2006/relationships/slideLayout" Target="../slideLayouts/slideLayout131.xml"/><Relationship Id="rId37" Type="http://schemas.openxmlformats.org/officeDocument/2006/relationships/slideLayout" Target="../slideLayouts/slideLayout136.xml"/><Relationship Id="rId40" Type="http://schemas.openxmlformats.org/officeDocument/2006/relationships/slideLayout" Target="../slideLayouts/slideLayout139.xml"/><Relationship Id="rId45" Type="http://schemas.openxmlformats.org/officeDocument/2006/relationships/slideLayout" Target="../slideLayouts/slideLayout144.xml"/><Relationship Id="rId53" Type="http://schemas.openxmlformats.org/officeDocument/2006/relationships/slideLayout" Target="../slideLayouts/slideLayout152.xml"/><Relationship Id="rId58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04.xml"/><Relationship Id="rId61" Type="http://schemas.openxmlformats.org/officeDocument/2006/relationships/theme" Target="../theme/theme4.xml"/><Relationship Id="rId1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13.xml"/><Relationship Id="rId22" Type="http://schemas.openxmlformats.org/officeDocument/2006/relationships/slideLayout" Target="../slideLayouts/slideLayout121.xml"/><Relationship Id="rId27" Type="http://schemas.openxmlformats.org/officeDocument/2006/relationships/slideLayout" Target="../slideLayouts/slideLayout126.xml"/><Relationship Id="rId30" Type="http://schemas.openxmlformats.org/officeDocument/2006/relationships/slideLayout" Target="../slideLayouts/slideLayout129.xml"/><Relationship Id="rId35" Type="http://schemas.openxmlformats.org/officeDocument/2006/relationships/slideLayout" Target="../slideLayouts/slideLayout134.xml"/><Relationship Id="rId43" Type="http://schemas.openxmlformats.org/officeDocument/2006/relationships/slideLayout" Target="../slideLayouts/slideLayout142.xml"/><Relationship Id="rId48" Type="http://schemas.openxmlformats.org/officeDocument/2006/relationships/slideLayout" Target="../slideLayouts/slideLayout147.xml"/><Relationship Id="rId56" Type="http://schemas.openxmlformats.org/officeDocument/2006/relationships/slideLayout" Target="../slideLayouts/slideLayout155.xml"/><Relationship Id="rId8" Type="http://schemas.openxmlformats.org/officeDocument/2006/relationships/slideLayout" Target="../slideLayouts/slideLayout107.xml"/><Relationship Id="rId51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5" Type="http://schemas.openxmlformats.org/officeDocument/2006/relationships/slideLayout" Target="../slideLayouts/slideLayout124.xml"/><Relationship Id="rId33" Type="http://schemas.openxmlformats.org/officeDocument/2006/relationships/slideLayout" Target="../slideLayouts/slideLayout132.xml"/><Relationship Id="rId38" Type="http://schemas.openxmlformats.org/officeDocument/2006/relationships/slideLayout" Target="../slideLayouts/slideLayout137.xml"/><Relationship Id="rId46" Type="http://schemas.openxmlformats.org/officeDocument/2006/relationships/slideLayout" Target="../slideLayouts/slideLayout145.xml"/><Relationship Id="rId59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119.xml"/><Relationship Id="rId41" Type="http://schemas.openxmlformats.org/officeDocument/2006/relationships/slideLayout" Target="../slideLayouts/slideLayout140.xml"/><Relationship Id="rId54" Type="http://schemas.openxmlformats.org/officeDocument/2006/relationships/slideLayout" Target="../slideLayouts/slideLayout153.xml"/><Relationship Id="rId62" Type="http://schemas.openxmlformats.org/officeDocument/2006/relationships/image" Target="../media/image63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4.xml"/><Relationship Id="rId23" Type="http://schemas.openxmlformats.org/officeDocument/2006/relationships/slideLayout" Target="../slideLayouts/slideLayout122.xml"/><Relationship Id="rId28" Type="http://schemas.openxmlformats.org/officeDocument/2006/relationships/slideLayout" Target="../slideLayouts/slideLayout127.xml"/><Relationship Id="rId36" Type="http://schemas.openxmlformats.org/officeDocument/2006/relationships/slideLayout" Target="../slideLayouts/slideLayout135.xml"/><Relationship Id="rId49" Type="http://schemas.openxmlformats.org/officeDocument/2006/relationships/slideLayout" Target="../slideLayouts/slideLayout148.xml"/><Relationship Id="rId57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09.xml"/><Relationship Id="rId31" Type="http://schemas.openxmlformats.org/officeDocument/2006/relationships/slideLayout" Target="../slideLayouts/slideLayout130.xml"/><Relationship Id="rId44" Type="http://schemas.openxmlformats.org/officeDocument/2006/relationships/slideLayout" Target="../slideLayouts/slideLayout143.xml"/><Relationship Id="rId52" Type="http://schemas.openxmlformats.org/officeDocument/2006/relationships/slideLayout" Target="../slideLayouts/slideLayout151.xml"/><Relationship Id="rId6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9.xml"/><Relationship Id="rId18" Type="http://schemas.openxmlformats.org/officeDocument/2006/relationships/slideLayout" Target="../slideLayouts/slideLayout184.xml"/><Relationship Id="rId26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69.xml"/><Relationship Id="rId21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17" Type="http://schemas.openxmlformats.org/officeDocument/2006/relationships/slideLayout" Target="../slideLayouts/slideLayout183.xml"/><Relationship Id="rId25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68.xml"/><Relationship Id="rId16" Type="http://schemas.openxmlformats.org/officeDocument/2006/relationships/slideLayout" Target="../slideLayouts/slideLayout182.xml"/><Relationship Id="rId20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24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71.xml"/><Relationship Id="rId15" Type="http://schemas.openxmlformats.org/officeDocument/2006/relationships/slideLayout" Target="../slideLayouts/slideLayout181.xml"/><Relationship Id="rId23" Type="http://schemas.openxmlformats.org/officeDocument/2006/relationships/slideLayout" Target="../slideLayouts/slideLayout189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176.xml"/><Relationship Id="rId19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slideLayout" Target="../slideLayouts/slideLayout180.xml"/><Relationship Id="rId22" Type="http://schemas.openxmlformats.org/officeDocument/2006/relationships/slideLayout" Target="../slideLayouts/slideLayout188.xml"/><Relationship Id="rId27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4" Type="http://schemas.openxmlformats.org/officeDocument/2006/relationships/image" Target="../media/image63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4DFD00E-B0C7-15BA-A8ED-642D8BBC0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E7082F9-6248-CDF5-4F7E-5BB2B58E5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164907-0D82-C7CA-92A2-E0F14A954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思源黑体 CN Normal" panose="020B0400000000000000" pitchFamily="34" charset="-122"/>
              </a:defRPr>
            </a:lvl1pPr>
          </a:lstStyle>
          <a:p>
            <a:fld id="{9AC0011A-611B-4417-9FED-A5D2DC879410}" type="datetimeFigureOut">
              <a:rPr lang="en-US" smtClean="0"/>
              <a:pPr/>
              <a:t>5/7/2026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1B72E6-FEBB-15AD-D851-E77AEEA90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思源黑体 CN Normal" panose="020B0400000000000000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167589-D725-14C7-E1A9-AB9772B8C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思源黑体 CN Normal" panose="020B0400000000000000" pitchFamily="34" charset="-122"/>
              </a:defRPr>
            </a:lvl1pPr>
          </a:lstStyle>
          <a:p>
            <a:fld id="{F6FAB8C2-D030-4785-A615-31F06998B9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88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Normal" panose="020B0400000000000000" pitchFamily="34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Normal" panose="020B0400000000000000" pitchFamily="34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Normal" panose="020B0400000000000000" pitchFamily="34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Normal" panose="020B0400000000000000" pitchFamily="34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Normal" panose="020B0400000000000000" pitchFamily="34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Normal" panose="020B0400000000000000" pitchFamily="34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89725C-5724-423F-B7F9-8E9021A093C9}"/>
              </a:ext>
            </a:extLst>
          </p:cNvPr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E316B"/>
                </a:solidFill>
                <a:latin typeface="思源黑体 CN Normal" panose="020B0400000000000000" pitchFamily="34" charset="-122"/>
              </a:rPr>
              <a:t>|  www.ebsco.com |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991A0C-026E-4AC3-8006-7B3746675E33}"/>
              </a:ext>
            </a:extLst>
          </p:cNvPr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  <a:latin typeface="思源黑体 CN Normal" panose="020B0400000000000000" pitchFamily="34" charset="-122"/>
              </a:rPr>
              <a:pPr algn="ctr"/>
              <a:t>‹#›</a:t>
            </a:fld>
            <a:endParaRPr lang="en-US" sz="1000" dirty="0">
              <a:solidFill>
                <a:schemeClr val="tx2"/>
              </a:solidFill>
              <a:latin typeface="思源黑体 CN Normal" panose="020B0400000000000000" pitchFamily="34" charset="-122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F8ACD3-3558-4818-BB44-D4A33ADF1EB3}"/>
              </a:ext>
            </a:extLst>
          </p:cNvPr>
          <p:cNvPicPr>
            <a:picLocks noChangeAspect="1"/>
          </p:cNvPicPr>
          <p:nvPr userDrawn="1"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535" y="6599832"/>
            <a:ext cx="830889" cy="1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3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  <p:sldLayoutId id="2147483696" r:id="rId27"/>
    <p:sldLayoutId id="2147483697" r:id="rId28"/>
    <p:sldLayoutId id="2147483698" r:id="rId29"/>
    <p:sldLayoutId id="2147483699" r:id="rId30"/>
    <p:sldLayoutId id="2147483700" r:id="rId31"/>
    <p:sldLayoutId id="2147483701" r:id="rId32"/>
    <p:sldLayoutId id="2147483702" r:id="rId33"/>
    <p:sldLayoutId id="2147483703" r:id="rId34"/>
    <p:sldLayoutId id="2147483704" r:id="rId35"/>
    <p:sldLayoutId id="2147483705" r:id="rId36"/>
    <p:sldLayoutId id="2147483706" r:id="rId37"/>
    <p:sldLayoutId id="2147483707" r:id="rId38"/>
    <p:sldLayoutId id="2147483708" r:id="rId39"/>
    <p:sldLayoutId id="2147483709" r:id="rId40"/>
    <p:sldLayoutId id="2147483710" r:id="rId41"/>
    <p:sldLayoutId id="2147483711" r:id="rId42"/>
    <p:sldLayoutId id="2147483712" r:id="rId43"/>
    <p:sldLayoutId id="2147483713" r:id="rId44"/>
    <p:sldLayoutId id="2147483714" r:id="rId45"/>
    <p:sldLayoutId id="2147483715" r:id="rId46"/>
    <p:sldLayoutId id="2147483716" r:id="rId47"/>
    <p:sldLayoutId id="2147483717" r:id="rId48"/>
    <p:sldLayoutId id="2147483718" r:id="rId49"/>
    <p:sldLayoutId id="2147483719" r:id="rId50"/>
    <p:sldLayoutId id="2147483720" r:id="rId51"/>
    <p:sldLayoutId id="2147483721" r:id="rId52"/>
    <p:sldLayoutId id="2147483722" r:id="rId53"/>
    <p:sldLayoutId id="2147483723" r:id="rId54"/>
    <p:sldLayoutId id="2147483724" r:id="rId55"/>
    <p:sldLayoutId id="2147483725" r:id="rId56"/>
    <p:sldLayoutId id="2147483726" r:id="rId57"/>
    <p:sldLayoutId id="2147483727" r:id="rId58"/>
    <p:sldLayoutId id="2147483728" r:id="rId59"/>
    <p:sldLayoutId id="2147483729" r:id="rId6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思源黑体 CN Normal" panose="020B0400000000000000" pitchFamily="34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65545" y="6576535"/>
            <a:ext cx="177512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srgbClr val="0E316B"/>
                </a:solidFill>
                <a:latin typeface="思源黑体 CN Normal" panose="020B0400000000000000" pitchFamily="34" charset="-122"/>
              </a:rPr>
              <a:t>|  www.ebsco.com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33453" y="6576535"/>
            <a:ext cx="450167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750" smtClean="0">
                <a:solidFill>
                  <a:schemeClr val="tx2"/>
                </a:solidFill>
                <a:latin typeface="思源黑体 CN Normal" panose="020B0400000000000000" pitchFamily="34" charset="-122"/>
              </a:rPr>
              <a:t>‹#›</a:t>
            </a:fld>
            <a:endParaRPr lang="en-US" sz="750" dirty="0">
              <a:solidFill>
                <a:schemeClr val="tx2"/>
              </a:solidFill>
              <a:latin typeface="思源黑体 CN Normal" panose="020B0400000000000000" pitchFamily="34" charset="-122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538870" y="6701882"/>
            <a:ext cx="961440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145" y="6599832"/>
            <a:ext cx="830889" cy="1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2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110000"/>
        </a:lnSpc>
        <a:spcBef>
          <a:spcPct val="0"/>
        </a:spcBef>
        <a:buNone/>
        <a:defRPr sz="2400" b="0" kern="1200">
          <a:solidFill>
            <a:schemeClr val="accent1"/>
          </a:solidFill>
          <a:latin typeface="思源黑体 CN Normal" panose="020B0400000000000000" pitchFamily="34" charset="-122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675"/>
        </a:spcBef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675"/>
        </a:spcBef>
        <a:buFont typeface="Arial" panose="020B0604020202020204" pitchFamily="34" charset="0"/>
        <a:buChar char="−"/>
        <a:defRPr sz="18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675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675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675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89725C-5724-423F-B7F9-8E9021A093C9}"/>
              </a:ext>
            </a:extLst>
          </p:cNvPr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E316B"/>
                </a:solidFill>
                <a:latin typeface="思源黑体 CN Normal" panose="020B0400000000000000" pitchFamily="34" charset="-122"/>
              </a:rPr>
              <a:t>|  www.ebsco.com |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991A0C-026E-4AC3-8006-7B3746675E33}"/>
              </a:ext>
            </a:extLst>
          </p:cNvPr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  <a:latin typeface="思源黑体 CN Normal" panose="020B0400000000000000" pitchFamily="34" charset="-122"/>
              </a:rPr>
              <a:pPr algn="ctr"/>
              <a:t>‹#›</a:t>
            </a:fld>
            <a:endParaRPr lang="en-US" sz="1000" dirty="0">
              <a:solidFill>
                <a:schemeClr val="tx2"/>
              </a:solidFill>
              <a:latin typeface="思源黑体 CN Normal" panose="020B0400000000000000" pitchFamily="34" charset="-122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F8ACD3-3558-4818-BB44-D4A33ADF1EB3}"/>
              </a:ext>
            </a:extLst>
          </p:cNvPr>
          <p:cNvPicPr>
            <a:picLocks noChangeAspect="1"/>
          </p:cNvPicPr>
          <p:nvPr userDrawn="1"/>
        </p:nvPicPr>
        <p:blipFill>
          <a:blip r:embed="rId6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535" y="6599832"/>
            <a:ext cx="830889" cy="1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5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  <p:sldLayoutId id="2147483807" r:id="rId19"/>
    <p:sldLayoutId id="2147483808" r:id="rId20"/>
    <p:sldLayoutId id="2147483809" r:id="rId21"/>
    <p:sldLayoutId id="2147483810" r:id="rId22"/>
    <p:sldLayoutId id="2147483811" r:id="rId23"/>
    <p:sldLayoutId id="2147483812" r:id="rId24"/>
    <p:sldLayoutId id="2147483813" r:id="rId25"/>
    <p:sldLayoutId id="2147483814" r:id="rId26"/>
    <p:sldLayoutId id="2147483815" r:id="rId27"/>
    <p:sldLayoutId id="2147483816" r:id="rId28"/>
    <p:sldLayoutId id="2147483817" r:id="rId29"/>
    <p:sldLayoutId id="2147483818" r:id="rId30"/>
    <p:sldLayoutId id="2147483819" r:id="rId31"/>
    <p:sldLayoutId id="2147483820" r:id="rId32"/>
    <p:sldLayoutId id="2147483821" r:id="rId33"/>
    <p:sldLayoutId id="2147483822" r:id="rId34"/>
    <p:sldLayoutId id="2147483823" r:id="rId35"/>
    <p:sldLayoutId id="2147483824" r:id="rId36"/>
    <p:sldLayoutId id="2147483825" r:id="rId37"/>
    <p:sldLayoutId id="2147483826" r:id="rId38"/>
    <p:sldLayoutId id="2147483827" r:id="rId39"/>
    <p:sldLayoutId id="2147483828" r:id="rId40"/>
    <p:sldLayoutId id="2147483829" r:id="rId41"/>
    <p:sldLayoutId id="2147483830" r:id="rId42"/>
    <p:sldLayoutId id="2147483831" r:id="rId43"/>
    <p:sldLayoutId id="2147483832" r:id="rId44"/>
    <p:sldLayoutId id="2147483833" r:id="rId45"/>
    <p:sldLayoutId id="2147483834" r:id="rId46"/>
    <p:sldLayoutId id="2147483835" r:id="rId47"/>
    <p:sldLayoutId id="2147483836" r:id="rId48"/>
    <p:sldLayoutId id="2147483837" r:id="rId49"/>
    <p:sldLayoutId id="2147483838" r:id="rId50"/>
    <p:sldLayoutId id="2147483839" r:id="rId51"/>
    <p:sldLayoutId id="2147483840" r:id="rId52"/>
    <p:sldLayoutId id="2147483841" r:id="rId53"/>
    <p:sldLayoutId id="2147483842" r:id="rId54"/>
    <p:sldLayoutId id="2147483843" r:id="rId55"/>
    <p:sldLayoutId id="2147483844" r:id="rId56"/>
    <p:sldLayoutId id="2147483845" r:id="rId57"/>
    <p:sldLayoutId id="2147483846" r:id="rId58"/>
    <p:sldLayoutId id="2147483847" r:id="rId59"/>
    <p:sldLayoutId id="2147483848" r:id="rId6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思源黑体 CN Normal" panose="020B0400000000000000" pitchFamily="34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05B1B4-7631-BAE2-35E6-DFFF8F069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77" y="468923"/>
            <a:ext cx="11224847" cy="11279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31989-119B-D75A-A99C-15209256B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577" y="1731840"/>
            <a:ext cx="11224847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58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accent1"/>
          </a:solidFill>
          <a:latin typeface="思源黑体 CN Normal" panose="020B0400000000000000" pitchFamily="34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思源黑体 CN Normal" panose="020B0400000000000000" pitchFamily="34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500"/>
        </a:spcBef>
        <a:buFont typeface="System Font Regular"/>
        <a:buChar char="‒"/>
        <a:defRPr sz="2800" kern="1200">
          <a:solidFill>
            <a:schemeClr val="tx1"/>
          </a:solidFill>
          <a:latin typeface="思源黑体 CN Normal" panose="020B0400000000000000" pitchFamily="34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500"/>
        </a:spcBef>
        <a:buFont typeface="System Font Regular"/>
        <a:buChar char="‒"/>
        <a:defRPr sz="2400" kern="1200">
          <a:solidFill>
            <a:schemeClr val="tx1"/>
          </a:solidFill>
          <a:latin typeface="思源黑体 CN Normal" panose="020B0400000000000000" pitchFamily="34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500"/>
        </a:spcBef>
        <a:buFont typeface="System Font Regular"/>
        <a:buChar char="‒"/>
        <a:defRPr sz="2000" kern="1200">
          <a:solidFill>
            <a:schemeClr val="tx1"/>
          </a:solidFill>
          <a:latin typeface="思源黑体 CN Normal" panose="020B0400000000000000" pitchFamily="34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500"/>
        </a:spcBef>
        <a:buFont typeface="System Font Regular"/>
        <a:buChar char="‒"/>
        <a:defRPr sz="2000" kern="1200">
          <a:solidFill>
            <a:schemeClr val="tx1"/>
          </a:solidFill>
          <a:latin typeface="思源黑体 CN Normal" panose="020B0400000000000000" pitchFamily="34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429D643C-4D8A-9BCA-E7ED-28F24FCD9C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73075"/>
            <a:ext cx="1051560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67C90975-A31A-C371-EBFB-DF08D95C84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31950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2" name="TextBox 9">
            <a:extLst>
              <a:ext uri="{FF2B5EF4-FFF2-40B4-BE49-F238E27FC236}">
                <a16:creationId xmlns:a16="http://schemas.microsoft.com/office/drawing/2014/main" id="{3867C105-F7FA-8503-9417-B8E8B703482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5113" y="6577013"/>
            <a:ext cx="1774825" cy="2460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 dirty="0">
                <a:solidFill>
                  <a:srgbClr val="0E316B"/>
                </a:solidFill>
                <a:latin typeface="思源黑体 CN Normal" panose="020B0400000000000000" pitchFamily="34" charset="-122"/>
              </a:rPr>
              <a:t>|  www.ebsco.com</a:t>
            </a:r>
          </a:p>
        </p:txBody>
      </p:sp>
      <p:sp>
        <p:nvSpPr>
          <p:cNvPr id="2053" name="TextBox 11">
            <a:extLst>
              <a:ext uri="{FF2B5EF4-FFF2-40B4-BE49-F238E27FC236}">
                <a16:creationId xmlns:a16="http://schemas.microsoft.com/office/drawing/2014/main" id="{862FFD1F-F472-B070-7925-C801CF015B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33338" y="6577013"/>
            <a:ext cx="449263" cy="2460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fld id="{AB08424F-19A2-4511-9486-226FCAD1E1A1}" type="slidenum">
              <a:rPr lang="en-US" altLang="en-US" sz="1000" smtClean="0">
                <a:solidFill>
                  <a:schemeClr val="tx2"/>
                </a:solidFill>
                <a:latin typeface="思源黑体 CN Normal" panose="020B0400000000000000" pitchFamily="34" charset="-122"/>
              </a:rPr>
              <a:pPr algn="ctr" eaLnBrk="1" hangingPunct="1">
                <a:defRPr/>
              </a:pPr>
              <a:t>‹#›</a:t>
            </a:fld>
            <a:endParaRPr lang="en-US" altLang="en-US" sz="1000" dirty="0">
              <a:solidFill>
                <a:schemeClr val="tx2"/>
              </a:solidFill>
              <a:latin typeface="思源黑体 CN Normal" panose="020B0400000000000000" pitchFamily="34" charset="-122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A4BDC6-8BB6-696B-1492-23233B12E75B}"/>
              </a:ext>
            </a:extLst>
          </p:cNvPr>
          <p:cNvCxnSpPr/>
          <p:nvPr userDrawn="1"/>
        </p:nvCxnSpPr>
        <p:spPr>
          <a:xfrm>
            <a:off x="1538288" y="6702425"/>
            <a:ext cx="9615487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14">
            <a:extLst>
              <a:ext uri="{FF2B5EF4-FFF2-40B4-BE49-F238E27FC236}">
                <a16:creationId xmlns:a16="http://schemas.microsoft.com/office/drawing/2014/main" id="{67B902D8-FC47-D825-88A8-D708C3BB62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7913" y="6599238"/>
            <a:ext cx="8302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7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48" r:id="rId13"/>
    <p:sldLayoutId id="2147483949" r:id="rId14"/>
    <p:sldLayoutId id="2147483936" r:id="rId15"/>
    <p:sldLayoutId id="2147483937" r:id="rId16"/>
    <p:sldLayoutId id="2147483938" r:id="rId17"/>
    <p:sldLayoutId id="2147483939" r:id="rId18"/>
    <p:sldLayoutId id="2147483940" r:id="rId19"/>
    <p:sldLayoutId id="2147483941" r:id="rId20"/>
    <p:sldLayoutId id="2147483942" r:id="rId21"/>
    <p:sldLayoutId id="2147483943" r:id="rId22"/>
    <p:sldLayoutId id="2147483944" r:id="rId23"/>
    <p:sldLayoutId id="2147483945" r:id="rId24"/>
    <p:sldLayoutId id="2147483946" r:id="rId25"/>
    <p:sldLayoutId id="2147483947" r:id="rId26"/>
  </p:sldLayoutIdLst>
  <p:transition spd="med">
    <p:fade/>
  </p:transition>
  <p:hf hdr="0" ft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思源黑体" panose="020B0500000000000000" pitchFamily="34" charset="-122"/>
          <a:ea typeface="思源黑体" panose="020B0500000000000000" pitchFamily="34" charset="-122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思源黑体" panose="020B0500000000000000" pitchFamily="34" charset="-122"/>
          <a:ea typeface="思源黑体" panose="020B0500000000000000" pitchFamily="34" charset="-122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思源黑体" panose="020B0500000000000000" pitchFamily="34" charset="-122"/>
          <a:ea typeface="思源黑体" panose="020B0500000000000000" pitchFamily="34" charset="-122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思源黑体" panose="020B0500000000000000" pitchFamily="34" charset="-122"/>
          <a:ea typeface="思源黑体" panose="020B0500000000000000" pitchFamily="34" charset="-122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思源黑体" panose="020B0500000000000000" pitchFamily="34" charset="-122"/>
          <a:ea typeface="思源黑体" panose="020B0500000000000000" pitchFamily="34" charset="-122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思源黑体" panose="020B0500000000000000" pitchFamily="34" charset="-122"/>
          <a:ea typeface="思源黑体" panose="020B0500000000000000" pitchFamily="34" charset="-122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思源黑体" panose="020B0500000000000000" pitchFamily="34" charset="-122"/>
          <a:ea typeface="思源黑体" panose="020B0500000000000000" pitchFamily="34" charset="-122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思源黑体" panose="020B0500000000000000" pitchFamily="34" charset="-122"/>
          <a:ea typeface="思源黑体" panose="020B0500000000000000" pitchFamily="34" charset="-122"/>
        </a:defRPr>
      </a:lvl9pPr>
    </p:titleStyle>
    <p:bodyStyle>
      <a:lvl1pPr marL="228600" indent="-228600" algn="l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89725C-5724-423F-B7F9-8E9021A093C9}"/>
              </a:ext>
            </a:extLst>
          </p:cNvPr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E316B"/>
                </a:solidFill>
                <a:latin typeface="思源黑体 CN Normal" panose="020B0400000000000000" pitchFamily="34" charset="-122"/>
              </a:rPr>
              <a:t>|  www.ebsco.com |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991A0C-026E-4AC3-8006-7B3746675E33}"/>
              </a:ext>
            </a:extLst>
          </p:cNvPr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  <a:latin typeface="思源黑体 CN Normal" panose="020B0400000000000000" pitchFamily="34" charset="-122"/>
              </a:rPr>
              <a:pPr algn="ctr"/>
              <a:t>‹#›</a:t>
            </a:fld>
            <a:endParaRPr lang="en-US" sz="1000" dirty="0">
              <a:solidFill>
                <a:schemeClr val="tx2"/>
              </a:solidFill>
              <a:latin typeface="思源黑体 CN Normal" panose="020B0400000000000000" pitchFamily="34" charset="-122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F8ACD3-3558-4818-BB44-D4A33ADF1E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535" y="6599832"/>
            <a:ext cx="830889" cy="1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5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35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思源黑体 CN Normal" panose="020B0400000000000000" pitchFamily="34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89725C-5724-423F-B7F9-8E9021A093C9}"/>
              </a:ext>
            </a:extLst>
          </p:cNvPr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E316B"/>
                </a:solidFill>
                <a:latin typeface="思源黑体 CN Normal" panose="020B0400000000000000" pitchFamily="34" charset="-122"/>
              </a:rPr>
              <a:t>|  www.ebsco.com |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991A0C-026E-4AC3-8006-7B3746675E33}"/>
              </a:ext>
            </a:extLst>
          </p:cNvPr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  <a:latin typeface="思源黑体 CN Normal" panose="020B0400000000000000" pitchFamily="34" charset="-122"/>
              </a:rPr>
              <a:pPr algn="ctr"/>
              <a:t>‹#›</a:t>
            </a:fld>
            <a:endParaRPr lang="en-US" sz="1000" dirty="0">
              <a:solidFill>
                <a:schemeClr val="tx2"/>
              </a:solidFill>
              <a:latin typeface="思源黑体 CN Normal" panose="020B0400000000000000" pitchFamily="34" charset="-122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F8ACD3-3558-4818-BB44-D4A33ADF1E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535" y="6599832"/>
            <a:ext cx="830889" cy="1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3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思源黑体 CN Normal" panose="020B0400000000000000" pitchFamily="34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63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1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1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1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65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8.svg"/><Relationship Id="rId4" Type="http://schemas.openxmlformats.org/officeDocument/2006/relationships/image" Target="../media/image11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7.sv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123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2.svg"/><Relationship Id="rId5" Type="http://schemas.openxmlformats.org/officeDocument/2006/relationships/image" Target="../media/image118.svg"/><Relationship Id="rId4" Type="http://schemas.openxmlformats.org/officeDocument/2006/relationships/image" Target="../media/image117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svg"/><Relationship Id="rId3" Type="http://schemas.openxmlformats.org/officeDocument/2006/relationships/image" Target="../media/image124.png"/><Relationship Id="rId7" Type="http://schemas.openxmlformats.org/officeDocument/2006/relationships/image" Target="../media/image117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1.png"/><Relationship Id="rId9" Type="http://schemas.openxmlformats.org/officeDocument/2006/relationships/image" Target="../media/image122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130.svg"/><Relationship Id="rId5" Type="http://schemas.openxmlformats.org/officeDocument/2006/relationships/image" Target="../media/image129.svg"/><Relationship Id="rId4" Type="http://schemas.openxmlformats.org/officeDocument/2006/relationships/image" Target="../media/image128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8.svg"/><Relationship Id="rId4" Type="http://schemas.openxmlformats.org/officeDocument/2006/relationships/image" Target="../media/image11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94.xml"/><Relationship Id="rId4" Type="http://schemas.openxmlformats.org/officeDocument/2006/relationships/image" Target="../media/image8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svg"/><Relationship Id="rId3" Type="http://schemas.openxmlformats.org/officeDocument/2006/relationships/image" Target="../media/image132.png"/><Relationship Id="rId7" Type="http://schemas.openxmlformats.org/officeDocument/2006/relationships/image" Target="../media/image117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7" Type="http://schemas.openxmlformats.org/officeDocument/2006/relationships/image" Target="../media/image118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7.sv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7" Type="http://schemas.openxmlformats.org/officeDocument/2006/relationships/image" Target="../media/image122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7.svg"/><Relationship Id="rId5" Type="http://schemas.openxmlformats.org/officeDocument/2006/relationships/image" Target="../media/image118.svg"/><Relationship Id="rId4" Type="http://schemas.openxmlformats.org/officeDocument/2006/relationships/image" Target="../media/image1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7.svg"/><Relationship Id="rId4" Type="http://schemas.openxmlformats.org/officeDocument/2006/relationships/image" Target="../media/image1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7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7" Type="http://schemas.openxmlformats.org/officeDocument/2006/relationships/image" Target="../media/image123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2.svg"/><Relationship Id="rId5" Type="http://schemas.openxmlformats.org/officeDocument/2006/relationships/image" Target="../media/image118.svg"/><Relationship Id="rId4" Type="http://schemas.openxmlformats.org/officeDocument/2006/relationships/image" Target="../media/image117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7" Type="http://schemas.openxmlformats.org/officeDocument/2006/relationships/image" Target="../media/image122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8.svg"/><Relationship Id="rId5" Type="http://schemas.openxmlformats.org/officeDocument/2006/relationships/image" Target="../media/image117.svg"/><Relationship Id="rId4" Type="http://schemas.openxmlformats.org/officeDocument/2006/relationships/image" Target="../media/image13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svg"/><Relationship Id="rId3" Type="http://schemas.openxmlformats.org/officeDocument/2006/relationships/image" Target="../media/image146.png"/><Relationship Id="rId7" Type="http://schemas.openxmlformats.org/officeDocument/2006/relationships/image" Target="../media/image118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7.sv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2.svg"/><Relationship Id="rId5" Type="http://schemas.openxmlformats.org/officeDocument/2006/relationships/image" Target="../media/image118.svg"/><Relationship Id="rId4" Type="http://schemas.openxmlformats.org/officeDocument/2006/relationships/image" Target="../media/image117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bsco.com/zh-cn" TargetMode="External"/><Relationship Id="rId2" Type="http://schemas.openxmlformats.org/officeDocument/2006/relationships/hyperlink" Target="https://connect.ebsco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onnect.ebsco.com/s/article/EBSCO&#24179;&#21488;&#20013;&#25991;&#20351;&#29992;&#25351;&#21335;" TargetMode="External"/><Relationship Id="rId5" Type="http://schemas.openxmlformats.org/officeDocument/2006/relationships/hyperlink" Target="https://space.bilibili.com/1798959763/lists?sid=2655301" TargetMode="External"/><Relationship Id="rId4" Type="http://schemas.openxmlformats.org/officeDocument/2006/relationships/hyperlink" Target="https://ebsco-chinese.zoom.us/calendar/search?showType=2&amp;startDate=2021-07-0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9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9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9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F547B-7271-32F2-C1E7-1F3EEB2B8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839" y="2240280"/>
            <a:ext cx="7752170" cy="19933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ea typeface="思源黑体" panose="020B0500000000000000"/>
              </a:rPr>
              <a:t>AI</a:t>
            </a:r>
            <a:r>
              <a:rPr lang="zh-CN" altLang="en-US" sz="3600" dirty="0">
                <a:ea typeface="思源黑体" panose="020B0500000000000000"/>
              </a:rPr>
              <a:t>赋能，智驭学海：</a:t>
            </a:r>
            <a:r>
              <a:rPr lang="en-US" altLang="zh-CN" sz="3600" dirty="0">
                <a:ea typeface="思源黑体" panose="020B0500000000000000"/>
              </a:rPr>
              <a:t>EBSCO</a:t>
            </a:r>
            <a:r>
              <a:rPr lang="zh-CN" altLang="en-US" sz="3600" dirty="0">
                <a:ea typeface="思源黑体" panose="020B0500000000000000"/>
              </a:rPr>
              <a:t>数据库智能检索与高效利用</a:t>
            </a:r>
            <a:endParaRPr lang="en-US" sz="3600" dirty="0">
              <a:latin typeface="思源黑体 CN Bold" panose="020B0800000000000000" pitchFamily="34" charset="-122"/>
              <a:ea typeface="思源黑体" panose="020B050000000000000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1EA66C1-0553-0783-D318-70AB6C7C1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808" y="2109216"/>
            <a:ext cx="2438400" cy="24384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9450ADA-EA96-D028-7CAD-C6E064596145}"/>
              </a:ext>
            </a:extLst>
          </p:cNvPr>
          <p:cNvSpPr txBox="1"/>
          <p:nvPr/>
        </p:nvSpPr>
        <p:spPr>
          <a:xfrm>
            <a:off x="10415016" y="4754880"/>
            <a:ext cx="1271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签到码</a:t>
            </a:r>
          </a:p>
        </p:txBody>
      </p:sp>
    </p:spTree>
    <p:extLst>
      <p:ext uri="{BB962C8B-B14F-4D97-AF65-F5344CB8AC3E}">
        <p14:creationId xmlns:p14="http://schemas.microsoft.com/office/powerpoint/2010/main" val="4275670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6F620-9E7B-5DFA-D819-64FE86B25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E1311C7-5188-8942-0168-ECFF025DE4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868561"/>
              </p:ext>
            </p:extLst>
          </p:nvPr>
        </p:nvGraphicFramePr>
        <p:xfrm>
          <a:off x="558335" y="1276715"/>
          <a:ext cx="8302694" cy="5293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585">
                  <a:extLst>
                    <a:ext uri="{9D8B030D-6E8A-4147-A177-3AD203B41FA5}">
                      <a16:colId xmlns:a16="http://schemas.microsoft.com/office/drawing/2014/main" val="3566004536"/>
                    </a:ext>
                  </a:extLst>
                </a:gridCol>
                <a:gridCol w="4798096">
                  <a:extLst>
                    <a:ext uri="{9D8B030D-6E8A-4147-A177-3AD203B41FA5}">
                      <a16:colId xmlns:a16="http://schemas.microsoft.com/office/drawing/2014/main" val="1870849748"/>
                    </a:ext>
                  </a:extLst>
                </a:gridCol>
                <a:gridCol w="2586013">
                  <a:extLst>
                    <a:ext uri="{9D8B030D-6E8A-4147-A177-3AD203B41FA5}">
                      <a16:colId xmlns:a16="http://schemas.microsoft.com/office/drawing/2014/main" val="2641204354"/>
                    </a:ext>
                  </a:extLst>
                </a:gridCol>
              </a:tblGrid>
              <a:tr h="65077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排名</a:t>
                      </a:r>
                      <a:endParaRPr lang="en-US" sz="1600" dirty="0"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期刊</a:t>
                      </a:r>
                      <a:endParaRPr lang="en-US" sz="1800" dirty="0"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思源黑体 CN Normal" panose="020B0400000000000000" pitchFamily="34" charset="-122"/>
                        </a:rPr>
                        <a:t>EBSCO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425809"/>
                  </a:ext>
                </a:extLst>
              </a:tr>
              <a:tr h="58038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</a:rPr>
                        <a:t>1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baseline="0" dirty="0">
                          <a:solidFill>
                            <a:schemeClr val="tx2"/>
                          </a:solidFill>
                          <a:latin typeface="思源黑体 CN Normal" panose="020B0400000000000000" pitchFamily="34" charset="-122"/>
                        </a:rPr>
                        <a:t>Administrative Science Quarterly</a:t>
                      </a:r>
                    </a:p>
                  </a:txBody>
                  <a:tcPr marL="124578" marR="12457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思源黑体 CN Normal" panose="020B0400000000000000" pitchFamily="34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786517"/>
                  </a:ext>
                </a:extLst>
              </a:tr>
              <a:tr h="58038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</a:rPr>
                        <a:t>2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baseline="0" dirty="0">
                          <a:solidFill>
                            <a:schemeClr val="tx2"/>
                          </a:solidFill>
                          <a:latin typeface="思源黑体 CN Normal" panose="020B0400000000000000" pitchFamily="34" charset="-122"/>
                        </a:rPr>
                        <a:t>Academy of Management Journal</a:t>
                      </a:r>
                    </a:p>
                  </a:txBody>
                  <a:tcPr marL="124578" marR="12457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latin typeface="思源黑体 CN Normal" panose="020B0400000000000000" pitchFamily="34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3442"/>
                  </a:ext>
                </a:extLst>
              </a:tr>
              <a:tr h="58038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</a:rPr>
                        <a:t>3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baseline="0" dirty="0">
                          <a:solidFill>
                            <a:schemeClr val="tx2"/>
                          </a:solidFill>
                          <a:latin typeface="思源黑体 CN Normal" panose="020B0400000000000000" pitchFamily="34" charset="-122"/>
                        </a:rPr>
                        <a:t>Harvard Business Review</a:t>
                      </a:r>
                    </a:p>
                  </a:txBody>
                  <a:tcPr marL="124578" marR="12457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latin typeface="思源黑体 CN Normal" panose="020B0400000000000000" pitchFamily="34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469205"/>
                  </a:ext>
                </a:extLst>
              </a:tr>
              <a:tr h="58038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</a:rPr>
                        <a:t>4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baseline="0" dirty="0">
                          <a:solidFill>
                            <a:schemeClr val="tx2"/>
                          </a:solidFill>
                          <a:latin typeface="思源黑体 CN Normal" panose="020B0400000000000000" pitchFamily="34" charset="-122"/>
                        </a:rPr>
                        <a:t>Management Science</a:t>
                      </a:r>
                    </a:p>
                  </a:txBody>
                  <a:tcPr marL="124578" marR="12457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latin typeface="思源黑体 CN Normal" panose="020B0400000000000000" pitchFamily="34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883875"/>
                  </a:ext>
                </a:extLst>
              </a:tr>
              <a:tr h="58038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</a:rPr>
                        <a:t>5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baseline="0" dirty="0">
                          <a:solidFill>
                            <a:schemeClr val="tx2"/>
                          </a:solidFill>
                          <a:latin typeface="思源黑体 CN Normal" panose="020B0400000000000000" pitchFamily="34" charset="-122"/>
                        </a:rPr>
                        <a:t>Operations Research</a:t>
                      </a:r>
                    </a:p>
                  </a:txBody>
                  <a:tcPr marL="124578" marR="12457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latin typeface="思源黑体 CN Normal" panose="020B0400000000000000" pitchFamily="34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878938"/>
                  </a:ext>
                </a:extLst>
              </a:tr>
              <a:tr h="58038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</a:rPr>
                        <a:t>6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baseline="0" dirty="0">
                          <a:solidFill>
                            <a:schemeClr val="tx2"/>
                          </a:solidFill>
                          <a:latin typeface="思源黑体 CN Normal" panose="020B0400000000000000" pitchFamily="34" charset="-122"/>
                        </a:rPr>
                        <a:t>Academy of Management Review</a:t>
                      </a:r>
                    </a:p>
                  </a:txBody>
                  <a:tcPr marL="124578" marR="12457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latin typeface="思源黑体 CN Normal" panose="020B0400000000000000" pitchFamily="34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746129"/>
                  </a:ext>
                </a:extLst>
              </a:tr>
              <a:tr h="58038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</a:rPr>
                        <a:t>7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baseline="0" dirty="0">
                          <a:solidFill>
                            <a:schemeClr val="tx2"/>
                          </a:solidFill>
                          <a:latin typeface="思源黑体 CN Normal" panose="020B0400000000000000" pitchFamily="34" charset="-122"/>
                        </a:rPr>
                        <a:t>Industrial &amp; Labor Relations Review</a:t>
                      </a:r>
                    </a:p>
                  </a:txBody>
                  <a:tcPr marL="124578" marR="12457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latin typeface="思源黑体 CN Normal" panose="020B0400000000000000" pitchFamily="34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860415"/>
                  </a:ext>
                </a:extLst>
              </a:tr>
              <a:tr h="58038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</a:rPr>
                        <a:t>8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baseline="0" dirty="0">
                          <a:solidFill>
                            <a:schemeClr val="tx2"/>
                          </a:solidFill>
                          <a:latin typeface="思源黑体 CN Normal" panose="020B0400000000000000" pitchFamily="34" charset="-122"/>
                        </a:rPr>
                        <a:t>California Management Review</a:t>
                      </a:r>
                    </a:p>
                  </a:txBody>
                  <a:tcPr marL="124578" marR="12457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latin typeface="思源黑体 CN Normal" panose="020B0400000000000000" pitchFamily="34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50023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AAEFBF8-B99A-36D0-C56D-57B03886A3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220102"/>
              </p:ext>
            </p:extLst>
          </p:nvPr>
        </p:nvGraphicFramePr>
        <p:xfrm>
          <a:off x="6299478" y="1946751"/>
          <a:ext cx="2578100" cy="4611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8100">
                  <a:extLst>
                    <a:ext uri="{9D8B030D-6E8A-4147-A177-3AD203B41FA5}">
                      <a16:colId xmlns:a16="http://schemas.microsoft.com/office/drawing/2014/main" val="2641204354"/>
                    </a:ext>
                  </a:extLst>
                </a:gridCol>
              </a:tblGrid>
              <a:tr h="5760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Arial" panose="020B0604020202020204" pitchFamily="34" charset="0"/>
                        </a:rPr>
                        <a:t>持续收录的无延迟全文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124578" marR="124578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7F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786517"/>
                  </a:ext>
                </a:extLst>
              </a:tr>
              <a:tr h="5760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Arial" panose="020B0604020202020204" pitchFamily="34" charset="0"/>
                        </a:rPr>
                        <a:t>持续收录的无延迟全文</a:t>
                      </a:r>
                      <a:endParaRPr kumimoji="0" lang="en-US" altLang="zh-C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124578" marR="124578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7F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3442"/>
                  </a:ext>
                </a:extLst>
              </a:tr>
              <a:tr h="5760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Arial" panose="020B0604020202020204" pitchFamily="34" charset="0"/>
                        </a:rPr>
                        <a:t>持续收录的无延迟全文</a:t>
                      </a:r>
                      <a:endParaRPr kumimoji="0" lang="en-US" altLang="zh-C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124578" marR="124578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7F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469205"/>
                  </a:ext>
                </a:extLst>
              </a:tr>
              <a:tr h="5760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Arial" panose="020B0604020202020204" pitchFamily="34" charset="0"/>
                        </a:rPr>
                        <a:t>持续收录的无延迟全文</a:t>
                      </a:r>
                      <a:endParaRPr kumimoji="0" lang="en-US" altLang="zh-C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124578" marR="124578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7F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883875"/>
                  </a:ext>
                </a:extLst>
              </a:tr>
              <a:tr h="5760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Arial" panose="020B0604020202020204" pitchFamily="34" charset="0"/>
                        </a:rPr>
                        <a:t>持续收录的无延迟全文</a:t>
                      </a:r>
                      <a:endParaRPr kumimoji="0" lang="en-US" altLang="zh-C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124578" marR="124578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7F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878938"/>
                  </a:ext>
                </a:extLst>
              </a:tr>
              <a:tr h="5760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Arial" panose="020B0604020202020204" pitchFamily="34" charset="0"/>
                        </a:rPr>
                        <a:t>持续收录的无延迟全文</a:t>
                      </a:r>
                      <a:endParaRPr kumimoji="0" lang="en-US" altLang="zh-C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124578" marR="124578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7F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746129"/>
                  </a:ext>
                </a:extLst>
              </a:tr>
              <a:tr h="5760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Arial" panose="020B0604020202020204" pitchFamily="34" charset="0"/>
                        </a:rPr>
                        <a:t>无全文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124578" marR="124578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19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860415"/>
                  </a:ext>
                </a:extLst>
              </a:tr>
              <a:tr h="5760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Arial" panose="020B0604020202020204" pitchFamily="34" charset="0"/>
                        </a:rPr>
                        <a:t>无全文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124578" marR="124578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19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618055"/>
                  </a:ext>
                </a:extLst>
              </a:tr>
            </a:tbl>
          </a:graphicData>
        </a:graphic>
      </p:graphicFrame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01BA2263-7F69-8EE7-9873-D41F1C011818}"/>
              </a:ext>
            </a:extLst>
          </p:cNvPr>
          <p:cNvSpPr/>
          <p:nvPr/>
        </p:nvSpPr>
        <p:spPr>
          <a:xfrm rot="5400000">
            <a:off x="4299941" y="-4299941"/>
            <a:ext cx="1102089" cy="9701974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83000">
                <a:schemeClr val="accent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1C9F9D9-8CDC-20DF-A3F2-80995C153F46}"/>
              </a:ext>
            </a:extLst>
          </p:cNvPr>
          <p:cNvSpPr txBox="1">
            <a:spLocks/>
          </p:cNvSpPr>
          <p:nvPr/>
        </p:nvSpPr>
        <p:spPr>
          <a:xfrm>
            <a:off x="470262" y="174625"/>
            <a:ext cx="10045337" cy="70058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管理期刊排名</a:t>
            </a:r>
            <a:br>
              <a:rPr lang="en-US" sz="1600" dirty="0">
                <a:solidFill>
                  <a:schemeClr val="bg1"/>
                </a:solidFill>
                <a:latin typeface="思源黑体 CN Normal" panose="020B0400000000000000" pitchFamily="34" charset="-122"/>
              </a:rPr>
            </a:br>
            <a:r>
              <a:rPr lang="en-US" sz="2000" dirty="0">
                <a:solidFill>
                  <a:schemeClr val="bg1"/>
                </a:solidFill>
                <a:latin typeface="思源黑体 CN Normal" panose="020B0400000000000000" pitchFamily="34" charset="-122"/>
              </a:rPr>
              <a:t>Study by Coe &amp; Weinstock from Academy of Management Journal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604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EDE3E-149D-E6B7-9BC3-064EDA49B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4BE15DFE-96CF-F12D-725E-949F984156AF}"/>
              </a:ext>
            </a:extLst>
          </p:cNvPr>
          <p:cNvSpPr/>
          <p:nvPr/>
        </p:nvSpPr>
        <p:spPr>
          <a:xfrm rot="5400000">
            <a:off x="4360655" y="-4360653"/>
            <a:ext cx="980662" cy="9701974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83000">
                <a:schemeClr val="accent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E0BF28-5059-C151-ABEF-73BC99B3D71B}"/>
              </a:ext>
            </a:extLst>
          </p:cNvPr>
          <p:cNvSpPr txBox="1">
            <a:spLocks/>
          </p:cNvSpPr>
          <p:nvPr/>
        </p:nvSpPr>
        <p:spPr>
          <a:xfrm>
            <a:off x="470262" y="174625"/>
            <a:ext cx="10045337" cy="70058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zh-CN" altLang="en-US" sz="2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博士机构顶级市场营销期刊</a:t>
            </a:r>
            <a:br>
              <a:rPr lang="en-US" sz="1200" dirty="0">
                <a:solidFill>
                  <a:schemeClr val="bg1"/>
                </a:solidFill>
                <a:latin typeface="思源黑体 CN Normal" panose="020B0400000000000000" pitchFamily="34" charset="-122"/>
              </a:rPr>
            </a:br>
            <a:r>
              <a:rPr lang="en-US" sz="1800" dirty="0">
                <a:solidFill>
                  <a:schemeClr val="bg1"/>
                </a:solidFill>
                <a:latin typeface="思源黑体 CN Normal" panose="020B0400000000000000" pitchFamily="34" charset="-122"/>
              </a:rPr>
              <a:t>Study by Hult, Neese, and Bashaw from Journal of Marketing Education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j-ea"/>
              <a:cs typeface="+mj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9C9746F-A632-48F3-7F07-380C0DD4E7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775113"/>
              </p:ext>
            </p:extLst>
          </p:nvPr>
        </p:nvGraphicFramePr>
        <p:xfrm>
          <a:off x="558335" y="1049834"/>
          <a:ext cx="8302694" cy="2205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585">
                  <a:extLst>
                    <a:ext uri="{9D8B030D-6E8A-4147-A177-3AD203B41FA5}">
                      <a16:colId xmlns:a16="http://schemas.microsoft.com/office/drawing/2014/main" val="3566004536"/>
                    </a:ext>
                  </a:extLst>
                </a:gridCol>
                <a:gridCol w="4798096">
                  <a:extLst>
                    <a:ext uri="{9D8B030D-6E8A-4147-A177-3AD203B41FA5}">
                      <a16:colId xmlns:a16="http://schemas.microsoft.com/office/drawing/2014/main" val="1870849748"/>
                    </a:ext>
                  </a:extLst>
                </a:gridCol>
                <a:gridCol w="2586013">
                  <a:extLst>
                    <a:ext uri="{9D8B030D-6E8A-4147-A177-3AD203B41FA5}">
                      <a16:colId xmlns:a16="http://schemas.microsoft.com/office/drawing/2014/main" val="3699844775"/>
                    </a:ext>
                  </a:extLst>
                </a:gridCol>
              </a:tblGrid>
              <a:tr h="4644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排名</a:t>
                      </a:r>
                      <a:endParaRPr lang="en-US" sz="1600" dirty="0"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期刊</a:t>
                      </a:r>
                      <a:endParaRPr lang="en-US" sz="1800" dirty="0"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思源黑体 CN Normal" panose="020B0400000000000000" pitchFamily="34" charset="-122"/>
                        </a:rPr>
                        <a:t>EBSCO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425809"/>
                  </a:ext>
                </a:extLst>
              </a:tr>
              <a:tr h="58038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</a:rPr>
                        <a:t>1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baseline="0" dirty="0">
                          <a:solidFill>
                            <a:schemeClr val="tx2"/>
                          </a:solidFill>
                          <a:latin typeface="思源黑体 CN Normal" panose="020B0400000000000000" pitchFamily="34" charset="-122"/>
                        </a:rPr>
                        <a:t>Journal of Marketing</a:t>
                      </a:r>
                    </a:p>
                  </a:txBody>
                  <a:tcPr marL="126723" marR="126723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思源黑体 CN Normal" panose="020B0400000000000000" pitchFamily="34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786517"/>
                  </a:ext>
                </a:extLst>
              </a:tr>
              <a:tr h="58038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</a:rPr>
                        <a:t>2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baseline="0" dirty="0">
                          <a:solidFill>
                            <a:schemeClr val="tx2"/>
                          </a:solidFill>
                          <a:latin typeface="思源黑体 CN Normal" panose="020B0400000000000000" pitchFamily="34" charset="-122"/>
                        </a:rPr>
                        <a:t>Journal of Marketing Research (JMR)</a:t>
                      </a:r>
                    </a:p>
                  </a:txBody>
                  <a:tcPr marL="126723" marR="12672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latin typeface="思源黑体 CN Normal" panose="020B0400000000000000" pitchFamily="34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3442"/>
                  </a:ext>
                </a:extLst>
              </a:tr>
              <a:tr h="58038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</a:rPr>
                        <a:t>3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baseline="0" dirty="0">
                          <a:solidFill>
                            <a:schemeClr val="tx2"/>
                          </a:solidFill>
                          <a:latin typeface="思源黑体 CN Normal" panose="020B0400000000000000" pitchFamily="34" charset="-122"/>
                        </a:rPr>
                        <a:t>Journal of Consumer Research</a:t>
                      </a:r>
                    </a:p>
                  </a:txBody>
                  <a:tcPr marL="126723" marR="12672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latin typeface="思源黑体 CN Normal" panose="020B0400000000000000" pitchFamily="34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46920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03857A6-8A22-A020-AB54-8011819531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817701"/>
              </p:ext>
            </p:extLst>
          </p:nvPr>
        </p:nvGraphicFramePr>
        <p:xfrm>
          <a:off x="6290842" y="1523303"/>
          <a:ext cx="2578100" cy="1728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8100">
                  <a:extLst>
                    <a:ext uri="{9D8B030D-6E8A-4147-A177-3AD203B41FA5}">
                      <a16:colId xmlns:a16="http://schemas.microsoft.com/office/drawing/2014/main" val="2641204354"/>
                    </a:ext>
                  </a:extLst>
                </a:gridCol>
              </a:tblGrid>
              <a:tr h="5760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Arial" panose="020B0604020202020204" pitchFamily="34" charset="0"/>
                        </a:rPr>
                        <a:t>持续收录的无延迟全文</a:t>
                      </a:r>
                      <a:endParaRPr kumimoji="0" lang="en-US" altLang="zh-C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124578" marR="124578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7F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786517"/>
                  </a:ext>
                </a:extLst>
              </a:tr>
              <a:tr h="5760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Arial" panose="020B0604020202020204" pitchFamily="34" charset="0"/>
                        </a:rPr>
                        <a:t>持续收录的无延迟全文</a:t>
                      </a:r>
                      <a:endParaRPr kumimoji="0" lang="en-US" altLang="zh-C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124578" marR="124578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7F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3442"/>
                  </a:ext>
                </a:extLst>
              </a:tr>
              <a:tr h="5760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Arial" panose="020B0604020202020204" pitchFamily="34" charset="0"/>
                        </a:rPr>
                        <a:t>持续收录的无延迟全文</a:t>
                      </a:r>
                      <a:endParaRPr kumimoji="0" lang="en-US" altLang="zh-C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124578" marR="124578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7F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469205"/>
                  </a:ext>
                </a:extLst>
              </a:tr>
            </a:tbl>
          </a:graphicData>
        </a:graphic>
      </p:graphicFrame>
      <p:sp>
        <p:nvSpPr>
          <p:cNvPr id="22" name="Round Same Side Corner Rectangle 21">
            <a:extLst>
              <a:ext uri="{FF2B5EF4-FFF2-40B4-BE49-F238E27FC236}">
                <a16:creationId xmlns:a16="http://schemas.microsoft.com/office/drawing/2014/main" id="{535E80B8-76F9-E63E-35C5-D78F747DAC50}"/>
              </a:ext>
            </a:extLst>
          </p:cNvPr>
          <p:cNvSpPr/>
          <p:nvPr/>
        </p:nvSpPr>
        <p:spPr>
          <a:xfrm rot="5400000">
            <a:off x="4360655" y="-931656"/>
            <a:ext cx="980662" cy="9701974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83000">
                <a:schemeClr val="accent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E42A8BC-A077-898C-BB64-D15D7BDB9F73}"/>
              </a:ext>
            </a:extLst>
          </p:cNvPr>
          <p:cNvSpPr txBox="1">
            <a:spLocks/>
          </p:cNvSpPr>
          <p:nvPr/>
        </p:nvSpPr>
        <p:spPr>
          <a:xfrm>
            <a:off x="470262" y="3603622"/>
            <a:ext cx="10045337" cy="70058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zh-CN" altLang="en-US" sz="2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非博士机构顶级市场营销期刊</a:t>
            </a:r>
            <a:br>
              <a:rPr lang="en-US" sz="1200" dirty="0">
                <a:solidFill>
                  <a:schemeClr val="bg1"/>
                </a:solidFill>
                <a:latin typeface="思源黑体 CN Normal" panose="020B0400000000000000" pitchFamily="34" charset="-122"/>
              </a:rPr>
            </a:br>
            <a:r>
              <a:rPr lang="en-US" sz="1800" dirty="0">
                <a:solidFill>
                  <a:schemeClr val="bg1"/>
                </a:solidFill>
                <a:latin typeface="思源黑体 CN Normal" panose="020B0400000000000000" pitchFamily="34" charset="-122"/>
              </a:rPr>
              <a:t>Study by Hult, Neese, and Bashaw from Journal of Marketing Education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j-ea"/>
              <a:cs typeface="+mj-cs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332E0ECF-DD44-E295-AC4F-66FD0194B3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402167"/>
              </p:ext>
            </p:extLst>
          </p:nvPr>
        </p:nvGraphicFramePr>
        <p:xfrm>
          <a:off x="558335" y="4478831"/>
          <a:ext cx="8302694" cy="2205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585">
                  <a:extLst>
                    <a:ext uri="{9D8B030D-6E8A-4147-A177-3AD203B41FA5}">
                      <a16:colId xmlns:a16="http://schemas.microsoft.com/office/drawing/2014/main" val="3566004536"/>
                    </a:ext>
                  </a:extLst>
                </a:gridCol>
                <a:gridCol w="4798096">
                  <a:extLst>
                    <a:ext uri="{9D8B030D-6E8A-4147-A177-3AD203B41FA5}">
                      <a16:colId xmlns:a16="http://schemas.microsoft.com/office/drawing/2014/main" val="1870849748"/>
                    </a:ext>
                  </a:extLst>
                </a:gridCol>
                <a:gridCol w="2586013">
                  <a:extLst>
                    <a:ext uri="{9D8B030D-6E8A-4147-A177-3AD203B41FA5}">
                      <a16:colId xmlns:a16="http://schemas.microsoft.com/office/drawing/2014/main" val="3699844775"/>
                    </a:ext>
                  </a:extLst>
                </a:gridCol>
              </a:tblGrid>
              <a:tr h="4644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排名</a:t>
                      </a:r>
                      <a:endParaRPr lang="en-US" altLang="zh-CN" sz="1600" dirty="0"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期刊</a:t>
                      </a:r>
                      <a:endParaRPr lang="en-US" altLang="zh-CN" sz="1800" dirty="0"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思源黑体 CN Normal" panose="020B0400000000000000" pitchFamily="34" charset="-122"/>
                        </a:rPr>
                        <a:t>EBSCO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425809"/>
                  </a:ext>
                </a:extLst>
              </a:tr>
              <a:tr h="58038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</a:rPr>
                        <a:t>1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baseline="0" dirty="0">
                          <a:solidFill>
                            <a:schemeClr val="tx2"/>
                          </a:solidFill>
                          <a:latin typeface="思源黑体 CN Normal" panose="020B0400000000000000" pitchFamily="34" charset="-122"/>
                        </a:rPr>
                        <a:t>Journal of Marketing</a:t>
                      </a:r>
                    </a:p>
                  </a:txBody>
                  <a:tcPr marL="126723" marR="126723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思源黑体 CN Normal" panose="020B0400000000000000" pitchFamily="34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786517"/>
                  </a:ext>
                </a:extLst>
              </a:tr>
              <a:tr h="58038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</a:rPr>
                        <a:t>2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baseline="0" dirty="0">
                          <a:solidFill>
                            <a:schemeClr val="tx2"/>
                          </a:solidFill>
                          <a:latin typeface="思源黑体 CN Normal" panose="020B0400000000000000" pitchFamily="34" charset="-122"/>
                        </a:rPr>
                        <a:t>Journal of Marketing Research (JMR)</a:t>
                      </a:r>
                    </a:p>
                  </a:txBody>
                  <a:tcPr marL="126723" marR="12672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latin typeface="思源黑体 CN Normal" panose="020B0400000000000000" pitchFamily="34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3442"/>
                  </a:ext>
                </a:extLst>
              </a:tr>
              <a:tr h="58038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</a:rPr>
                        <a:t>3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baseline="0" dirty="0">
                          <a:solidFill>
                            <a:schemeClr val="tx2"/>
                          </a:solidFill>
                          <a:latin typeface="思源黑体 CN Normal" panose="020B0400000000000000" pitchFamily="34" charset="-122"/>
                        </a:rPr>
                        <a:t>Journal of Consumer Research</a:t>
                      </a:r>
                    </a:p>
                  </a:txBody>
                  <a:tcPr marL="126723" marR="12672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latin typeface="思源黑体 CN Normal" panose="020B0400000000000000" pitchFamily="34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469205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D7A0A435-A121-A828-80B6-E0A9FFB8E0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045983"/>
              </p:ext>
            </p:extLst>
          </p:nvPr>
        </p:nvGraphicFramePr>
        <p:xfrm>
          <a:off x="6290842" y="4955099"/>
          <a:ext cx="2578100" cy="1728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8100">
                  <a:extLst>
                    <a:ext uri="{9D8B030D-6E8A-4147-A177-3AD203B41FA5}">
                      <a16:colId xmlns:a16="http://schemas.microsoft.com/office/drawing/2014/main" val="2641204354"/>
                    </a:ext>
                  </a:extLst>
                </a:gridCol>
              </a:tblGrid>
              <a:tr h="5760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Arial" panose="020B0604020202020204" pitchFamily="34" charset="0"/>
                        </a:rPr>
                        <a:t>持续收录的无延迟全文</a:t>
                      </a:r>
                      <a:endParaRPr kumimoji="0" lang="en-US" altLang="zh-C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124578" marR="124578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7F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786517"/>
                  </a:ext>
                </a:extLst>
              </a:tr>
              <a:tr h="5760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Arial" panose="020B0604020202020204" pitchFamily="34" charset="0"/>
                        </a:rPr>
                        <a:t>持续收录的无延迟全文</a:t>
                      </a:r>
                      <a:endParaRPr kumimoji="0" lang="en-US" altLang="zh-C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124578" marR="124578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7F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3442"/>
                  </a:ext>
                </a:extLst>
              </a:tr>
              <a:tr h="5760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Arial" panose="020B0604020202020204" pitchFamily="34" charset="0"/>
                        </a:rPr>
                        <a:t>持续收录的无延迟全文</a:t>
                      </a:r>
                      <a:endParaRPr kumimoji="0" lang="en-US" altLang="zh-C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124578" marR="124578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7F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469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94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7E12A-0C3B-52B2-9ECC-2C71B2451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3C7BE9B7-B269-D30E-177A-9264CF4E0403}"/>
              </a:ext>
            </a:extLst>
          </p:cNvPr>
          <p:cNvSpPr/>
          <p:nvPr/>
        </p:nvSpPr>
        <p:spPr>
          <a:xfrm rot="5400000">
            <a:off x="4452959" y="-4452957"/>
            <a:ext cx="796053" cy="9701974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83000">
                <a:schemeClr val="accent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2DD48A-3734-2F4B-8ED5-ECEED86CBF3B}"/>
              </a:ext>
            </a:extLst>
          </p:cNvPr>
          <p:cNvSpPr txBox="1">
            <a:spLocks/>
          </p:cNvSpPr>
          <p:nvPr/>
        </p:nvSpPr>
        <p:spPr>
          <a:xfrm>
            <a:off x="470262" y="95469"/>
            <a:ext cx="10045337" cy="70058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2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MIS </a:t>
            </a:r>
            <a:r>
              <a:rPr lang="zh-CN" altLang="en-US" sz="2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期刊排名</a:t>
            </a:r>
            <a:br>
              <a:rPr lang="en-US" sz="1200" dirty="0">
                <a:solidFill>
                  <a:schemeClr val="bg1"/>
                </a:solidFill>
                <a:latin typeface="思源黑体 CN Normal" panose="020B0400000000000000" pitchFamily="34" charset="-122"/>
              </a:rPr>
            </a:br>
            <a:r>
              <a:rPr lang="en-US" sz="1800" dirty="0">
                <a:solidFill>
                  <a:schemeClr val="bg1"/>
                </a:solidFill>
                <a:latin typeface="思源黑体 CN Normal" panose="020B0400000000000000" pitchFamily="34" charset="-122"/>
              </a:rPr>
              <a:t>Study by </a:t>
            </a:r>
            <a:r>
              <a:rPr lang="en-US" sz="1800" dirty="0" err="1">
                <a:solidFill>
                  <a:schemeClr val="bg1"/>
                </a:solidFill>
                <a:latin typeface="思源黑体 CN Normal" panose="020B0400000000000000" pitchFamily="34" charset="-122"/>
              </a:rPr>
              <a:t>Mylonopoulos</a:t>
            </a:r>
            <a:r>
              <a:rPr lang="en-US" sz="1800" dirty="0">
                <a:solidFill>
                  <a:schemeClr val="bg1"/>
                </a:solidFill>
                <a:latin typeface="思源黑体 CN Normal" panose="020B0400000000000000" pitchFamily="34" charset="-122"/>
              </a:rPr>
              <a:t> &amp; </a:t>
            </a:r>
            <a:r>
              <a:rPr lang="en-US" sz="1800" dirty="0" err="1">
                <a:solidFill>
                  <a:schemeClr val="bg1"/>
                </a:solidFill>
                <a:latin typeface="思源黑体 CN Normal" panose="020B0400000000000000" pitchFamily="34" charset="-122"/>
              </a:rPr>
              <a:t>Theoharakis</a:t>
            </a:r>
            <a:r>
              <a:rPr lang="en-US" sz="1800" dirty="0">
                <a:solidFill>
                  <a:schemeClr val="bg1"/>
                </a:solidFill>
                <a:latin typeface="思源黑体 CN Normal" panose="020B0400000000000000" pitchFamily="34" charset="-122"/>
              </a:rPr>
              <a:t> from Communications of the ACM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j-ea"/>
              <a:cs typeface="+mj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2A276A8-18CA-CE0B-F458-5FBC69CC3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155367"/>
              </p:ext>
            </p:extLst>
          </p:nvPr>
        </p:nvGraphicFramePr>
        <p:xfrm>
          <a:off x="558335" y="825659"/>
          <a:ext cx="8302694" cy="2527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585">
                  <a:extLst>
                    <a:ext uri="{9D8B030D-6E8A-4147-A177-3AD203B41FA5}">
                      <a16:colId xmlns:a16="http://schemas.microsoft.com/office/drawing/2014/main" val="3566004536"/>
                    </a:ext>
                  </a:extLst>
                </a:gridCol>
                <a:gridCol w="4798096">
                  <a:extLst>
                    <a:ext uri="{9D8B030D-6E8A-4147-A177-3AD203B41FA5}">
                      <a16:colId xmlns:a16="http://schemas.microsoft.com/office/drawing/2014/main" val="1870849748"/>
                    </a:ext>
                  </a:extLst>
                </a:gridCol>
                <a:gridCol w="2586013">
                  <a:extLst>
                    <a:ext uri="{9D8B030D-6E8A-4147-A177-3AD203B41FA5}">
                      <a16:colId xmlns:a16="http://schemas.microsoft.com/office/drawing/2014/main" val="3699844775"/>
                    </a:ext>
                  </a:extLst>
                </a:gridCol>
              </a:tblGrid>
              <a:tr h="42137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排名</a:t>
                      </a:r>
                      <a:endParaRPr lang="en-US" sz="1600" dirty="0"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期刊</a:t>
                      </a:r>
                      <a:endParaRPr lang="en-US" sz="1800" dirty="0"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思源黑体 CN Normal" panose="020B0400000000000000" pitchFamily="34" charset="-122"/>
                        </a:rPr>
                        <a:t>EBSCO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425809"/>
                  </a:ext>
                </a:extLst>
              </a:tr>
              <a:tr h="5265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</a:rPr>
                        <a:t>1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baseline="0" dirty="0">
                          <a:solidFill>
                            <a:schemeClr val="tx2"/>
                          </a:solidFill>
                          <a:latin typeface="思源黑体 CN Normal" panose="020B0400000000000000" pitchFamily="34" charset="-122"/>
                        </a:rPr>
                        <a:t>MIS Quarterly</a:t>
                      </a:r>
                    </a:p>
                  </a:txBody>
                  <a:tcPr marL="126723" marR="126723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思源黑体 CN Normal" panose="020B0400000000000000" pitchFamily="34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786517"/>
                  </a:ext>
                </a:extLst>
              </a:tr>
              <a:tr h="5265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</a:rPr>
                        <a:t>2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baseline="0" dirty="0">
                          <a:solidFill>
                            <a:schemeClr val="tx2"/>
                          </a:solidFill>
                          <a:latin typeface="思源黑体 CN Normal" panose="020B0400000000000000" pitchFamily="34" charset="-122"/>
                        </a:rPr>
                        <a:t>Communications of the ACM</a:t>
                      </a:r>
                    </a:p>
                  </a:txBody>
                  <a:tcPr marL="126723" marR="12672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latin typeface="思源黑体 CN Normal" panose="020B0400000000000000" pitchFamily="34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3442"/>
                  </a:ext>
                </a:extLst>
              </a:tr>
              <a:tr h="5265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</a:rPr>
                        <a:t>3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baseline="0" dirty="0">
                          <a:solidFill>
                            <a:schemeClr val="tx2"/>
                          </a:solidFill>
                          <a:latin typeface="思源黑体 CN Normal" panose="020B0400000000000000" pitchFamily="34" charset="-122"/>
                        </a:rPr>
                        <a:t>Information Systems Research</a:t>
                      </a:r>
                    </a:p>
                  </a:txBody>
                  <a:tcPr marL="126723" marR="12672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latin typeface="思源黑体 CN Normal" panose="020B0400000000000000" pitchFamily="34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469205"/>
                  </a:ext>
                </a:extLst>
              </a:tr>
              <a:tr h="5265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</a:rPr>
                        <a:t>4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baseline="0" dirty="0">
                          <a:solidFill>
                            <a:schemeClr val="tx2"/>
                          </a:solidFill>
                          <a:latin typeface="思源黑体 CN Normal" panose="020B0400000000000000" pitchFamily="34" charset="-122"/>
                        </a:rPr>
                        <a:t>Journal of Management Information Systems</a:t>
                      </a:r>
                    </a:p>
                  </a:txBody>
                  <a:tcPr marL="126723" marR="12672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latin typeface="思源黑体 CN Normal" panose="020B0400000000000000" pitchFamily="34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86119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13CF31C-CFEF-7EFD-106C-F9008B649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143380"/>
              </p:ext>
            </p:extLst>
          </p:nvPr>
        </p:nvGraphicFramePr>
        <p:xfrm>
          <a:off x="6309623" y="1261091"/>
          <a:ext cx="2578100" cy="2106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8100">
                  <a:extLst>
                    <a:ext uri="{9D8B030D-6E8A-4147-A177-3AD203B41FA5}">
                      <a16:colId xmlns:a16="http://schemas.microsoft.com/office/drawing/2014/main" val="2641204354"/>
                    </a:ext>
                  </a:extLst>
                </a:gridCol>
              </a:tblGrid>
              <a:tr h="5340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Arial" panose="020B0604020202020204" pitchFamily="34" charset="0"/>
                        </a:rPr>
                        <a:t>持续收录的无延迟全文</a:t>
                      </a:r>
                      <a:endParaRPr kumimoji="0" lang="en-US" altLang="zh-CN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126723" marR="126723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7F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786517"/>
                  </a:ext>
                </a:extLst>
              </a:tr>
              <a:tr h="51807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i="0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Arial" panose="020B0604020202020204" pitchFamily="34" charset="0"/>
                        </a:rPr>
                        <a:t>暂停的全文</a:t>
                      </a:r>
                      <a:endParaRPr lang="en-US" altLang="zh-CN" sz="1400" b="1" i="0" dirty="0">
                        <a:solidFill>
                          <a:schemeClr val="bg1"/>
                        </a:solidFill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126723" marR="126723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19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3442"/>
                  </a:ext>
                </a:extLst>
              </a:tr>
              <a:tr h="5340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Arial" panose="020B0604020202020204" pitchFamily="34" charset="0"/>
                        </a:rPr>
                        <a:t>持续收录的无延迟全文</a:t>
                      </a:r>
                      <a:endParaRPr kumimoji="0" lang="en-US" altLang="zh-CN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126723" marR="126723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7F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469205"/>
                  </a:ext>
                </a:extLst>
              </a:tr>
              <a:tr h="5207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Arial" panose="020B0604020202020204" pitchFamily="34" charset="0"/>
                        </a:rPr>
                        <a:t>持续收录的无延迟全文</a:t>
                      </a:r>
                      <a:endParaRPr kumimoji="0" lang="en-US" altLang="zh-CN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126723" marR="126723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7F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913690"/>
                  </a:ext>
                </a:extLst>
              </a:tr>
            </a:tbl>
          </a:graphicData>
        </a:graphic>
      </p:graphicFrame>
      <p:sp>
        <p:nvSpPr>
          <p:cNvPr id="2" name="Round Same Side Corner Rectangle 1">
            <a:extLst>
              <a:ext uri="{FF2B5EF4-FFF2-40B4-BE49-F238E27FC236}">
                <a16:creationId xmlns:a16="http://schemas.microsoft.com/office/drawing/2014/main" id="{6F64A01D-7B48-4721-6B83-F997A61CC0B6}"/>
              </a:ext>
            </a:extLst>
          </p:cNvPr>
          <p:cNvSpPr/>
          <p:nvPr/>
        </p:nvSpPr>
        <p:spPr>
          <a:xfrm rot="5400000">
            <a:off x="4452959" y="-1020210"/>
            <a:ext cx="796053" cy="9701974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83000">
                <a:schemeClr val="accent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7C102C4-E963-7F90-8A46-BA68C9EC3CEC}"/>
              </a:ext>
            </a:extLst>
          </p:cNvPr>
          <p:cNvSpPr txBox="1">
            <a:spLocks/>
          </p:cNvSpPr>
          <p:nvPr/>
        </p:nvSpPr>
        <p:spPr>
          <a:xfrm>
            <a:off x="470262" y="3528216"/>
            <a:ext cx="10045337" cy="70058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金融期刊排名</a:t>
            </a:r>
            <a:br>
              <a:rPr lang="en-US" sz="1200" dirty="0">
                <a:solidFill>
                  <a:schemeClr val="bg1"/>
                </a:solidFill>
                <a:latin typeface="思源黑体 CN Normal" panose="020B0400000000000000" pitchFamily="34" charset="-122"/>
              </a:rPr>
            </a:br>
            <a:r>
              <a:rPr lang="en-US" sz="1800" dirty="0">
                <a:solidFill>
                  <a:schemeClr val="bg1"/>
                </a:solidFill>
                <a:latin typeface="思源黑体 CN Normal" panose="020B0400000000000000" pitchFamily="34" charset="-122"/>
              </a:rPr>
              <a:t>Study by Mabry &amp; </a:t>
            </a:r>
            <a:r>
              <a:rPr lang="en-US" sz="1800" dirty="0" err="1">
                <a:solidFill>
                  <a:schemeClr val="bg1"/>
                </a:solidFill>
                <a:latin typeface="思源黑体 CN Normal" panose="020B0400000000000000" pitchFamily="34" charset="-122"/>
              </a:rPr>
              <a:t>Sharplin</a:t>
            </a:r>
            <a:r>
              <a:rPr lang="en-US" sz="1800" dirty="0">
                <a:solidFill>
                  <a:schemeClr val="bg1"/>
                </a:solidFill>
                <a:latin typeface="思源黑体 CN Normal" panose="020B0400000000000000" pitchFamily="34" charset="-122"/>
              </a:rPr>
              <a:t> from Journal of Financial Research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j-ea"/>
              <a:cs typeface="+mj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FB991D5-CAC9-0852-0DA4-255D555139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679413"/>
              </p:ext>
            </p:extLst>
          </p:nvPr>
        </p:nvGraphicFramePr>
        <p:xfrm>
          <a:off x="558335" y="4258406"/>
          <a:ext cx="8302694" cy="2527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585">
                  <a:extLst>
                    <a:ext uri="{9D8B030D-6E8A-4147-A177-3AD203B41FA5}">
                      <a16:colId xmlns:a16="http://schemas.microsoft.com/office/drawing/2014/main" val="3566004536"/>
                    </a:ext>
                  </a:extLst>
                </a:gridCol>
                <a:gridCol w="4798096">
                  <a:extLst>
                    <a:ext uri="{9D8B030D-6E8A-4147-A177-3AD203B41FA5}">
                      <a16:colId xmlns:a16="http://schemas.microsoft.com/office/drawing/2014/main" val="1870849748"/>
                    </a:ext>
                  </a:extLst>
                </a:gridCol>
                <a:gridCol w="2586013">
                  <a:extLst>
                    <a:ext uri="{9D8B030D-6E8A-4147-A177-3AD203B41FA5}">
                      <a16:colId xmlns:a16="http://schemas.microsoft.com/office/drawing/2014/main" val="3699844775"/>
                    </a:ext>
                  </a:extLst>
                </a:gridCol>
              </a:tblGrid>
              <a:tr h="4213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思源黑体 CN Normal" panose="020B0400000000000000" pitchFamily="34" charset="-122"/>
                        </a:rPr>
                        <a:t>Rank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思源黑体 CN Normal" panose="020B0400000000000000" pitchFamily="34" charset="-122"/>
                        </a:rPr>
                        <a:t>Journal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思源黑体 CN Normal" panose="020B0400000000000000" pitchFamily="34" charset="-122"/>
                        </a:rPr>
                        <a:t>EBSCO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425809"/>
                  </a:ext>
                </a:extLst>
              </a:tr>
              <a:tr h="5265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</a:rPr>
                        <a:t>1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baseline="0" dirty="0">
                          <a:solidFill>
                            <a:schemeClr val="tx2"/>
                          </a:solidFill>
                          <a:latin typeface="思源黑体 CN Normal" panose="020B0400000000000000" pitchFamily="34" charset="-122"/>
                        </a:rPr>
                        <a:t>Journal of Finance</a:t>
                      </a:r>
                    </a:p>
                  </a:txBody>
                  <a:tcPr marL="126723" marR="126723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思源黑体 CN Normal" panose="020B0400000000000000" pitchFamily="34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786517"/>
                  </a:ext>
                </a:extLst>
              </a:tr>
              <a:tr h="5265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</a:rPr>
                        <a:t>2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baseline="0" dirty="0">
                          <a:solidFill>
                            <a:schemeClr val="tx2"/>
                          </a:solidFill>
                          <a:latin typeface="思源黑体 CN Normal" panose="020B0400000000000000" pitchFamily="34" charset="-122"/>
                        </a:rPr>
                        <a:t>Journal of Financial Economics</a:t>
                      </a:r>
                    </a:p>
                  </a:txBody>
                  <a:tcPr marL="126723" marR="12672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latin typeface="思源黑体 CN Normal" panose="020B0400000000000000" pitchFamily="34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3442"/>
                  </a:ext>
                </a:extLst>
              </a:tr>
              <a:tr h="5265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</a:rPr>
                        <a:t>3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baseline="0" dirty="0">
                          <a:solidFill>
                            <a:schemeClr val="tx2"/>
                          </a:solidFill>
                          <a:latin typeface="思源黑体 CN Normal" panose="020B0400000000000000" pitchFamily="34" charset="-122"/>
                        </a:rPr>
                        <a:t>Journal of Financial &amp; Quantitative Analysis</a:t>
                      </a:r>
                    </a:p>
                  </a:txBody>
                  <a:tcPr marL="126723" marR="12672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latin typeface="思源黑体 CN Normal" panose="020B0400000000000000" pitchFamily="34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469205"/>
                  </a:ext>
                </a:extLst>
              </a:tr>
              <a:tr h="5265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</a:rPr>
                        <a:t>4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baseline="0" dirty="0">
                          <a:solidFill>
                            <a:schemeClr val="tx2"/>
                          </a:solidFill>
                          <a:latin typeface="思源黑体 CN Normal" panose="020B0400000000000000" pitchFamily="34" charset="-122"/>
                        </a:rPr>
                        <a:t>Journal of Money, Credit &amp; Banking</a:t>
                      </a:r>
                    </a:p>
                  </a:txBody>
                  <a:tcPr marL="126723" marR="12672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latin typeface="思源黑体 CN Normal" panose="020B0400000000000000" pitchFamily="34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86119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0E7D946-AD0F-57FC-80F9-9669D9490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370212"/>
              </p:ext>
            </p:extLst>
          </p:nvPr>
        </p:nvGraphicFramePr>
        <p:xfrm>
          <a:off x="6309623" y="4679037"/>
          <a:ext cx="2578100" cy="2106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8100">
                  <a:extLst>
                    <a:ext uri="{9D8B030D-6E8A-4147-A177-3AD203B41FA5}">
                      <a16:colId xmlns:a16="http://schemas.microsoft.com/office/drawing/2014/main" val="2641204354"/>
                    </a:ext>
                  </a:extLst>
                </a:gridCol>
              </a:tblGrid>
              <a:tr h="5340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Arial" panose="020B0604020202020204" pitchFamily="34" charset="0"/>
                        </a:rPr>
                        <a:t>无全文</a:t>
                      </a:r>
                      <a:endParaRPr kumimoji="0" lang="en-US" altLang="zh-C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126723" marR="126723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19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786517"/>
                  </a:ext>
                </a:extLst>
              </a:tr>
              <a:tr h="5180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Arial" panose="020B0604020202020204" pitchFamily="34" charset="0"/>
                        </a:rPr>
                        <a:t>无全文</a:t>
                      </a:r>
                      <a:endParaRPr kumimoji="0" lang="en-US" altLang="zh-C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126723" marR="126723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19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3442"/>
                  </a:ext>
                </a:extLst>
              </a:tr>
              <a:tr h="5340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Arial" panose="020B0604020202020204" pitchFamily="34" charset="0"/>
                        </a:rPr>
                        <a:t>滞后全文</a:t>
                      </a:r>
                      <a:endParaRPr kumimoji="0" lang="en-US" altLang="zh-CN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126723" marR="126723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920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469205"/>
                  </a:ext>
                </a:extLst>
              </a:tr>
              <a:tr h="5207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Arial" panose="020B0604020202020204" pitchFamily="34" charset="0"/>
                        </a:rPr>
                        <a:t>无全文</a:t>
                      </a:r>
                      <a:endParaRPr kumimoji="0" lang="en-US" altLang="zh-CN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126723" marR="126723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19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913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9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52340-E76A-57A5-AFD6-F1F34234A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8FD5592E-1500-A378-32D3-54BDF0F9E55E}"/>
              </a:ext>
            </a:extLst>
          </p:cNvPr>
          <p:cNvSpPr/>
          <p:nvPr/>
        </p:nvSpPr>
        <p:spPr>
          <a:xfrm rot="5400000">
            <a:off x="4400316" y="-4400317"/>
            <a:ext cx="901339" cy="9701974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83000">
                <a:schemeClr val="accent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912CA8-E479-C702-3B39-D06FF03D89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0262" y="203862"/>
            <a:ext cx="10045337" cy="700587"/>
          </a:xfrm>
        </p:spPr>
        <p:txBody>
          <a:bodyPr/>
          <a:lstStyle/>
          <a:p>
            <a:r>
              <a:rPr lang="zh-CN" altLang="en-US" sz="2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顶级会计学期刊</a:t>
            </a:r>
            <a:r>
              <a:rPr lang="en-US" altLang="zh-CN" sz="2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en-US" sz="2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印第安纳大学排名</a:t>
            </a:r>
            <a:endParaRPr lang="en-US" sz="6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76BDBE50-6766-8E73-61AA-F9B5924513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4067795"/>
              </p:ext>
            </p:extLst>
          </p:nvPr>
        </p:nvGraphicFramePr>
        <p:xfrm>
          <a:off x="786471" y="753210"/>
          <a:ext cx="7987446" cy="590092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55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005974516"/>
                    </a:ext>
                  </a:extLst>
                </a:gridCol>
              </a:tblGrid>
              <a:tr h="36957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排名</a:t>
                      </a:r>
                      <a:endParaRPr lang="en-US" sz="1600" dirty="0">
                        <a:solidFill>
                          <a:schemeClr val="bg1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bg1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期刊</a:t>
                      </a:r>
                      <a:endParaRPr lang="en-US" sz="1800" dirty="0">
                        <a:solidFill>
                          <a:schemeClr val="bg1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</a:rPr>
                        <a:t>EBSCO</a:t>
                      </a:r>
                    </a:p>
                  </a:txBody>
                  <a:tcPr marL="124578" marR="1245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61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 dirty="0">
                          <a:solidFill>
                            <a:schemeClr val="tx2"/>
                          </a:solidFill>
                          <a:latin typeface="思源黑体 CN Normal" panose="020B0400000000000000" pitchFamily="34" charset="-122"/>
                        </a:rPr>
                        <a:t>Accounting Review</a:t>
                      </a:r>
                    </a:p>
                  </a:txBody>
                  <a:tcPr marL="182880" marR="1828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i="0" baseline="0" dirty="0">
                        <a:solidFill>
                          <a:schemeClr val="bg1"/>
                        </a:solidFill>
                        <a:latin typeface="思源黑体 CN Normal" panose="020B0400000000000000" pitchFamily="34" charset="-122"/>
                      </a:endParaRP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62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 dirty="0">
                          <a:solidFill>
                            <a:schemeClr val="tx2"/>
                          </a:solidFill>
                          <a:latin typeface="思源黑体 CN Normal" panose="020B0400000000000000" pitchFamily="34" charset="-122"/>
                        </a:rPr>
                        <a:t>Accounting, Organizations &amp; Society</a:t>
                      </a:r>
                    </a:p>
                  </a:txBody>
                  <a:tcPr marL="182880" marR="1828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i="0" baseline="0" dirty="0">
                        <a:solidFill>
                          <a:schemeClr val="bg1"/>
                        </a:solidFill>
                        <a:latin typeface="思源黑体 CN Normal" panose="020B0400000000000000" pitchFamily="34" charset="-122"/>
                      </a:endParaRP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61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baseline="0" dirty="0">
                          <a:solidFill>
                            <a:schemeClr val="tx2"/>
                          </a:solidFill>
                          <a:latin typeface="思源黑体 CN Normal" panose="020B0400000000000000" pitchFamily="34" charset="-122"/>
                        </a:rPr>
                        <a:t>Contemporary Accounting Research</a:t>
                      </a:r>
                    </a:p>
                  </a:txBody>
                  <a:tcPr marL="182880" marR="1828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baseline="0" dirty="0">
                        <a:solidFill>
                          <a:schemeClr val="bg1"/>
                        </a:solidFill>
                        <a:latin typeface="思源黑体 CN Normal" panose="020B0400000000000000" pitchFamily="34" charset="-122"/>
                      </a:endParaRP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62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baseline="0" dirty="0">
                          <a:solidFill>
                            <a:schemeClr val="tx2"/>
                          </a:solidFill>
                          <a:latin typeface="思源黑体 CN Normal" panose="020B0400000000000000" pitchFamily="34" charset="-122"/>
                        </a:rPr>
                        <a:t>Journal of Accounting &amp; Economics</a:t>
                      </a:r>
                    </a:p>
                  </a:txBody>
                  <a:tcPr marL="182880" marR="1828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baseline="0" dirty="0">
                        <a:solidFill>
                          <a:schemeClr val="bg1"/>
                        </a:solidFill>
                        <a:latin typeface="思源黑体 CN Normal" panose="020B0400000000000000" pitchFamily="34" charset="-122"/>
                      </a:endParaRP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61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baseline="0" dirty="0">
                          <a:solidFill>
                            <a:schemeClr val="tx2"/>
                          </a:solidFill>
                          <a:latin typeface="思源黑体 CN Normal" panose="020B0400000000000000" pitchFamily="34" charset="-122"/>
                        </a:rPr>
                        <a:t>Journal of Accounting Research</a:t>
                      </a:r>
                    </a:p>
                  </a:txBody>
                  <a:tcPr marL="182880" marR="1828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i="0" baseline="0" dirty="0">
                        <a:solidFill>
                          <a:schemeClr val="bg1"/>
                        </a:solidFill>
                        <a:latin typeface="思源黑体 CN Normal" panose="020B0400000000000000" pitchFamily="34" charset="-122"/>
                      </a:endParaRP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61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baseline="0" dirty="0">
                          <a:solidFill>
                            <a:schemeClr val="tx2"/>
                          </a:solidFill>
                          <a:latin typeface="思源黑体 CN Normal" panose="020B0400000000000000" pitchFamily="34" charset="-122"/>
                        </a:rPr>
                        <a:t>Review of Accounting Studies</a:t>
                      </a:r>
                    </a:p>
                  </a:txBody>
                  <a:tcPr marL="182880" marR="1828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baseline="0" dirty="0">
                        <a:solidFill>
                          <a:schemeClr val="bg1"/>
                        </a:solidFill>
                        <a:latin typeface="思源黑体 CN Normal" panose="020B0400000000000000" pitchFamily="34" charset="-122"/>
                      </a:endParaRP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661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  <a:cs typeface="Arial" panose="020B0604020202020204" pitchFamily="34" charset="0"/>
                        </a:rPr>
                        <a:t>A-</a:t>
                      </a: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baseline="0" dirty="0">
                          <a:solidFill>
                            <a:schemeClr val="tx2"/>
                          </a:solidFill>
                          <a:latin typeface="思源黑体 CN Normal" panose="020B0400000000000000" pitchFamily="34" charset="-122"/>
                        </a:rPr>
                        <a:t>Accounting Horizons</a:t>
                      </a:r>
                    </a:p>
                  </a:txBody>
                  <a:tcPr marL="182880" marR="1828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+mn-ea"/>
                        <a:cs typeface="+mn-cs"/>
                      </a:endParaRP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661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  <a:cs typeface="Arial" panose="020B0604020202020204" pitchFamily="34" charset="0"/>
                        </a:rPr>
                        <a:t>A-</a:t>
                      </a: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baseline="0" dirty="0">
                          <a:solidFill>
                            <a:schemeClr val="tx2"/>
                          </a:solidFill>
                          <a:latin typeface="思源黑体 CN Normal" panose="020B0400000000000000" pitchFamily="34" charset="-122"/>
                        </a:rPr>
                        <a:t>Auditing: A Journal of Practice &amp; Theory</a:t>
                      </a:r>
                    </a:p>
                  </a:txBody>
                  <a:tcPr marL="182880" marR="1828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+mn-ea"/>
                        <a:cs typeface="+mn-cs"/>
                      </a:endParaRP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188178"/>
                  </a:ext>
                </a:extLst>
              </a:tr>
              <a:tr h="48661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  <a:cs typeface="Arial" panose="020B0604020202020204" pitchFamily="34" charset="0"/>
                        </a:rPr>
                        <a:t>A-</a:t>
                      </a: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baseline="0" dirty="0">
                          <a:solidFill>
                            <a:schemeClr val="tx2"/>
                          </a:solidFill>
                          <a:latin typeface="思源黑体 CN Normal" panose="020B0400000000000000" pitchFamily="34" charset="-122"/>
                        </a:rPr>
                        <a:t>Behavioral Research in Accounting</a:t>
                      </a:r>
                    </a:p>
                  </a:txBody>
                  <a:tcPr marL="182880" marR="1828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+mn-ea"/>
                        <a:cs typeface="+mn-cs"/>
                      </a:endParaRP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317079"/>
                  </a:ext>
                </a:extLst>
              </a:tr>
              <a:tr h="48661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  <a:cs typeface="Arial" panose="020B0604020202020204" pitchFamily="34" charset="0"/>
                        </a:rPr>
                        <a:t>A-</a:t>
                      </a: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baseline="0" dirty="0">
                          <a:solidFill>
                            <a:schemeClr val="tx2"/>
                          </a:solidFill>
                          <a:latin typeface="思源黑体 CN Normal" panose="020B0400000000000000" pitchFamily="34" charset="-122"/>
                        </a:rPr>
                        <a:t>Journal of Accounting, Auditing &amp; Finance</a:t>
                      </a:r>
                    </a:p>
                  </a:txBody>
                  <a:tcPr marL="182880" marR="1828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+mn-ea"/>
                        <a:cs typeface="+mn-cs"/>
                      </a:endParaRP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685988"/>
                  </a:ext>
                </a:extLst>
              </a:tr>
              <a:tr h="48661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  <a:cs typeface="Arial" panose="020B0604020202020204" pitchFamily="34" charset="0"/>
                        </a:rPr>
                        <a:t>A-</a:t>
                      </a: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baseline="0" dirty="0">
                          <a:solidFill>
                            <a:schemeClr val="tx2"/>
                          </a:solidFill>
                          <a:latin typeface="思源黑体 CN Normal" panose="020B0400000000000000" pitchFamily="34" charset="-122"/>
                        </a:rPr>
                        <a:t>Journal of Management Accounting Research</a:t>
                      </a:r>
                    </a:p>
                  </a:txBody>
                  <a:tcPr marL="182880" marR="1828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+mn-ea"/>
                        <a:cs typeface="+mn-cs"/>
                      </a:endParaRP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708781"/>
                  </a:ext>
                </a:extLst>
              </a:tr>
              <a:tr h="48661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  <a:cs typeface="Arial" panose="020B0604020202020204" pitchFamily="34" charset="0"/>
                        </a:rPr>
                        <a:t>A-</a:t>
                      </a: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baseline="0" dirty="0">
                          <a:solidFill>
                            <a:schemeClr val="tx2"/>
                          </a:solidFill>
                          <a:latin typeface="思源黑体 CN Normal" panose="020B0400000000000000" pitchFamily="34" charset="-122"/>
                        </a:rPr>
                        <a:t>Journal of the American Taxation Association</a:t>
                      </a:r>
                    </a:p>
                  </a:txBody>
                  <a:tcPr marL="182880" marR="1828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+mn-ea"/>
                        <a:cs typeface="+mn-cs"/>
                      </a:endParaRP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703792"/>
                  </a:ext>
                </a:extLst>
              </a:tr>
            </a:tbl>
          </a:graphicData>
        </a:graphic>
      </p:graphicFrame>
      <p:graphicFrame>
        <p:nvGraphicFramePr>
          <p:cNvPr id="14" name="Content Placeholder 4">
            <a:extLst>
              <a:ext uri="{FF2B5EF4-FFF2-40B4-BE49-F238E27FC236}">
                <a16:creationId xmlns:a16="http://schemas.microsoft.com/office/drawing/2014/main" id="{F56E6429-024B-8EE8-3AE7-EE0D176C9F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135154"/>
              </p:ext>
            </p:extLst>
          </p:nvPr>
        </p:nvGraphicFramePr>
        <p:xfrm>
          <a:off x="6776202" y="1121762"/>
          <a:ext cx="2011680" cy="55323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1005974516"/>
                    </a:ext>
                  </a:extLst>
                </a:gridCol>
              </a:tblGrid>
              <a:tr h="4898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Arial" panose="020B0604020202020204" pitchFamily="34" charset="0"/>
                        </a:rPr>
                        <a:t>持续收录的无延迟全文</a:t>
                      </a:r>
                      <a:endParaRPr kumimoji="0" lang="en-US" altLang="zh-CN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7F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2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Arial" panose="020B0604020202020204" pitchFamily="34" charset="0"/>
                        </a:rPr>
                        <a:t>无全文</a:t>
                      </a:r>
                      <a:endParaRPr kumimoji="0" lang="en-US" altLang="zh-CN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19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3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Arial" panose="020B0604020202020204" pitchFamily="34" charset="0"/>
                        </a:rPr>
                        <a:t>无全文</a:t>
                      </a:r>
                      <a:endParaRPr kumimoji="0" lang="en-US" altLang="zh-CN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19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5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Arial" panose="020B0604020202020204" pitchFamily="34" charset="0"/>
                        </a:rPr>
                        <a:t>无全文</a:t>
                      </a:r>
                      <a:endParaRPr kumimoji="0" lang="en-US" altLang="zh-CN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19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8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Arial" panose="020B0604020202020204" pitchFamily="34" charset="0"/>
                        </a:rPr>
                        <a:t>无全文</a:t>
                      </a:r>
                      <a:endParaRPr kumimoji="0" lang="en-US" altLang="zh-CN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19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8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Arial" panose="020B0604020202020204" pitchFamily="34" charset="0"/>
                        </a:rPr>
                        <a:t>滞后全文</a:t>
                      </a:r>
                      <a:endParaRPr kumimoji="0" lang="en-US" altLang="zh-CN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9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63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Arial" panose="020B0604020202020204" pitchFamily="34" charset="0"/>
                        </a:rPr>
                        <a:t>持续收录的无延迟全文</a:t>
                      </a:r>
                      <a:endParaRPr kumimoji="0" lang="en-US" altLang="zh-CN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7F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63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Arial" panose="020B0604020202020204" pitchFamily="34" charset="0"/>
                        </a:rPr>
                        <a:t>持续收录的无延迟全文</a:t>
                      </a:r>
                      <a:endParaRPr kumimoji="0" lang="en-US" altLang="zh-CN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7F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188178"/>
                  </a:ext>
                </a:extLst>
              </a:tr>
              <a:tr h="4863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Arial" panose="020B0604020202020204" pitchFamily="34" charset="0"/>
                        </a:rPr>
                        <a:t>持续收录的无延迟全文</a:t>
                      </a:r>
                      <a:endParaRPr kumimoji="0" lang="en-US" altLang="zh-CN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+mn-ea"/>
                        <a:cs typeface="+mn-cs"/>
                      </a:endParaRP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7F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317079"/>
                  </a:ext>
                </a:extLst>
              </a:tr>
              <a:tr h="4898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Arial" panose="020B0604020202020204" pitchFamily="34" charset="0"/>
                        </a:rPr>
                        <a:t>持续收录的无延迟全文</a:t>
                      </a:r>
                      <a:endParaRPr kumimoji="0" lang="en-US" altLang="zh-CN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+mn-ea"/>
                        <a:cs typeface="+mn-cs"/>
                      </a:endParaRP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7F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685988"/>
                  </a:ext>
                </a:extLst>
              </a:tr>
              <a:tr h="4748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Arial" panose="020B0604020202020204" pitchFamily="34" charset="0"/>
                        </a:rPr>
                        <a:t>持续收录的无延迟全文</a:t>
                      </a:r>
                      <a:endParaRPr kumimoji="0" lang="en-US" altLang="zh-CN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7F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708781"/>
                  </a:ext>
                </a:extLst>
              </a:tr>
              <a:tr h="4863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Arial" panose="020B0604020202020204" pitchFamily="34" charset="0"/>
                        </a:rPr>
                        <a:t>持续收录的无延迟全文</a:t>
                      </a:r>
                      <a:endParaRPr kumimoji="0" lang="en-US" altLang="zh-CN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7F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703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36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1F216-419F-B586-A00B-A52B4CC96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1FCC8D48-670A-6B5F-4074-86B22A009836}"/>
              </a:ext>
            </a:extLst>
          </p:cNvPr>
          <p:cNvSpPr/>
          <p:nvPr/>
        </p:nvSpPr>
        <p:spPr>
          <a:xfrm rot="5400000">
            <a:off x="4400316" y="-4400317"/>
            <a:ext cx="901339" cy="9701974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83000">
                <a:schemeClr val="accent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CECAC1-F63B-2FB7-0EDE-8C973FBE8F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0262" y="203862"/>
            <a:ext cx="10045337" cy="700587"/>
          </a:xfrm>
        </p:spPr>
        <p:txBody>
          <a:bodyPr/>
          <a:lstStyle/>
          <a:p>
            <a:r>
              <a:rPr lang="zh-CN" altLang="en-US" sz="2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顶级学术商业期刊</a:t>
            </a:r>
            <a:r>
              <a:rPr lang="en-US" altLang="zh-CN" sz="2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——</a:t>
            </a:r>
            <a:r>
              <a:rPr lang="zh-CN" altLang="en-US" sz="2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特征因子</a:t>
            </a:r>
            <a:endParaRPr lang="en-US" sz="138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DE61E94A-4AE9-BCFB-8D12-81393BA2B0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8907595"/>
              </p:ext>
            </p:extLst>
          </p:nvPr>
        </p:nvGraphicFramePr>
        <p:xfrm>
          <a:off x="786471" y="1040233"/>
          <a:ext cx="7987446" cy="561390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55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005974516"/>
                    </a:ext>
                  </a:extLst>
                </a:gridCol>
              </a:tblGrid>
              <a:tr h="4154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排名</a:t>
                      </a:r>
                      <a:endParaRPr lang="en-US" sz="1600" dirty="0">
                        <a:solidFill>
                          <a:schemeClr val="bg1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bg1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期刊</a:t>
                      </a:r>
                      <a:endParaRPr lang="en-US" sz="1800" dirty="0">
                        <a:solidFill>
                          <a:schemeClr val="bg1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</a:rPr>
                        <a:t>EBSCO</a:t>
                      </a:r>
                    </a:p>
                  </a:txBody>
                  <a:tcPr marL="124578" marR="1245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8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</a:rPr>
                        <a:t>1</a:t>
                      </a:r>
                    </a:p>
                  </a:txBody>
                  <a:tcPr marL="123234" marR="1232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800" i="0" dirty="0">
                          <a:solidFill>
                            <a:schemeClr val="tx2"/>
                          </a:solidFill>
                          <a:latin typeface="思源黑体 CN Normal" panose="020B0400000000000000" pitchFamily="34" charset="-122"/>
                          <a:cs typeface="Arial" panose="020B0604020202020204" pitchFamily="34" charset="0"/>
                        </a:rPr>
                        <a:t>Academy</a:t>
                      </a:r>
                      <a:r>
                        <a:rPr lang="en-US" sz="1800" i="0" baseline="0" dirty="0">
                          <a:solidFill>
                            <a:schemeClr val="tx2"/>
                          </a:solidFill>
                          <a:latin typeface="思源黑体 CN Normal" panose="020B0400000000000000" pitchFamily="34" charset="-122"/>
                          <a:cs typeface="Arial" panose="020B0604020202020204" pitchFamily="34" charset="0"/>
                        </a:rPr>
                        <a:t> of Management Journal</a:t>
                      </a:r>
                      <a:endParaRPr lang="en-US" sz="1800" i="0" dirty="0">
                        <a:solidFill>
                          <a:schemeClr val="tx2"/>
                        </a:solidFill>
                        <a:latin typeface="思源黑体 CN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123234" marR="1232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i="0" baseline="0" dirty="0">
                        <a:solidFill>
                          <a:schemeClr val="bg1"/>
                        </a:solidFill>
                        <a:latin typeface="思源黑体 CN Normal" panose="020B0400000000000000" pitchFamily="34" charset="-122"/>
                      </a:endParaRP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8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</a:rPr>
                        <a:t>2</a:t>
                      </a:r>
                    </a:p>
                  </a:txBody>
                  <a:tcPr marL="123234" marR="1232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800" i="0" dirty="0">
                          <a:solidFill>
                            <a:schemeClr val="tx2"/>
                          </a:solidFill>
                          <a:latin typeface="思源黑体 CN Normal" panose="020B0400000000000000" pitchFamily="34" charset="-122"/>
                          <a:cs typeface="Arial" panose="020B0604020202020204" pitchFamily="34" charset="0"/>
                        </a:rPr>
                        <a:t>Journal of Management</a:t>
                      </a:r>
                    </a:p>
                  </a:txBody>
                  <a:tcPr marL="123234" marR="1232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i="0" baseline="0" dirty="0">
                        <a:solidFill>
                          <a:schemeClr val="bg1"/>
                        </a:solidFill>
                        <a:latin typeface="思源黑体 CN Normal" panose="020B0400000000000000" pitchFamily="34" charset="-122"/>
                      </a:endParaRP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8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</a:rPr>
                        <a:t>3</a:t>
                      </a:r>
                    </a:p>
                  </a:txBody>
                  <a:tcPr marL="123234" marR="1232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800" i="0" dirty="0">
                          <a:solidFill>
                            <a:schemeClr val="tx2"/>
                          </a:solidFill>
                          <a:latin typeface="思源黑体 CN Normal" panose="020B0400000000000000" pitchFamily="34" charset="-122"/>
                          <a:cs typeface="Arial" panose="020B0604020202020204" pitchFamily="34" charset="0"/>
                        </a:rPr>
                        <a:t>Strategic Management Journal</a:t>
                      </a:r>
                    </a:p>
                  </a:txBody>
                  <a:tcPr marL="123234" marR="1232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baseline="0" dirty="0">
                        <a:solidFill>
                          <a:schemeClr val="bg1"/>
                        </a:solidFill>
                        <a:latin typeface="思源黑体 CN Normal" panose="020B0400000000000000" pitchFamily="34" charset="-122"/>
                      </a:endParaRP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8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</a:rPr>
                        <a:t>4</a:t>
                      </a:r>
                    </a:p>
                  </a:txBody>
                  <a:tcPr marL="123234" marR="1232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800" i="0" dirty="0">
                          <a:solidFill>
                            <a:schemeClr val="tx2"/>
                          </a:solidFill>
                          <a:latin typeface="思源黑体 CN Normal" panose="020B0400000000000000" pitchFamily="34" charset="-122"/>
                          <a:cs typeface="Arial" panose="020B0604020202020204" pitchFamily="34" charset="0"/>
                        </a:rPr>
                        <a:t>Journal of Marketing Research (JMR)</a:t>
                      </a:r>
                    </a:p>
                  </a:txBody>
                  <a:tcPr marL="123234" marR="1232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baseline="0" dirty="0">
                        <a:solidFill>
                          <a:schemeClr val="bg1"/>
                        </a:solidFill>
                        <a:latin typeface="思源黑体 CN Normal" panose="020B0400000000000000" pitchFamily="34" charset="-122"/>
                      </a:endParaRP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8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</a:rPr>
                        <a:t>5</a:t>
                      </a:r>
                    </a:p>
                  </a:txBody>
                  <a:tcPr marL="123234" marR="1232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800" i="0" dirty="0">
                          <a:solidFill>
                            <a:schemeClr val="tx2"/>
                          </a:solidFill>
                          <a:latin typeface="思源黑体 CN Normal" panose="020B0400000000000000" pitchFamily="34" charset="-122"/>
                          <a:cs typeface="Arial" panose="020B0604020202020204" pitchFamily="34" charset="0"/>
                        </a:rPr>
                        <a:t>Journal of Business Ethics</a:t>
                      </a:r>
                    </a:p>
                  </a:txBody>
                  <a:tcPr marL="123234" marR="1232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i="0" baseline="0" dirty="0">
                        <a:solidFill>
                          <a:schemeClr val="bg1"/>
                        </a:solidFill>
                        <a:latin typeface="思源黑体 CN Normal" panose="020B0400000000000000" pitchFamily="34" charset="-122"/>
                      </a:endParaRP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8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</a:rPr>
                        <a:t>6</a:t>
                      </a:r>
                    </a:p>
                  </a:txBody>
                  <a:tcPr marL="123234" marR="1232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solidFill>
                            <a:schemeClr val="tx2"/>
                          </a:solidFill>
                          <a:effectLst/>
                          <a:latin typeface="思源黑体 CN Normal" panose="020B0400000000000000" pitchFamily="34" charset="-122"/>
                          <a:ea typeface="Calibri" panose="020F0502020204030204" pitchFamily="34" charset="0"/>
                        </a:rPr>
                        <a:t>Journal of Consumer</a:t>
                      </a:r>
                      <a:r>
                        <a:rPr lang="en-US" sz="1800" i="0" baseline="0" dirty="0">
                          <a:solidFill>
                            <a:schemeClr val="tx2"/>
                          </a:solidFill>
                          <a:effectLst/>
                          <a:latin typeface="思源黑体 CN Normal" panose="020B0400000000000000" pitchFamily="34" charset="-122"/>
                          <a:ea typeface="Calibri" panose="020F0502020204030204" pitchFamily="34" charset="0"/>
                        </a:rPr>
                        <a:t> Research</a:t>
                      </a:r>
                      <a:endParaRPr lang="en-US" sz="1800" i="0" dirty="0">
                        <a:solidFill>
                          <a:schemeClr val="tx2"/>
                        </a:solidFill>
                        <a:effectLst/>
                        <a:latin typeface="思源黑体 CN Normal" panose="020B0400000000000000" pitchFamily="34" charset="-122"/>
                        <a:ea typeface="Calibri" panose="020F0502020204030204" pitchFamily="34" charset="0"/>
                      </a:endParaRPr>
                    </a:p>
                  </a:txBody>
                  <a:tcPr marL="92426" marR="9242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baseline="0" dirty="0">
                        <a:solidFill>
                          <a:schemeClr val="bg1"/>
                        </a:solidFill>
                        <a:latin typeface="思源黑体 CN Normal" panose="020B0400000000000000" pitchFamily="34" charset="-122"/>
                      </a:endParaRP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8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</a:rPr>
                        <a:t>7</a:t>
                      </a:r>
                    </a:p>
                  </a:txBody>
                  <a:tcPr marL="123234" marR="1232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800" i="0" dirty="0">
                          <a:solidFill>
                            <a:schemeClr val="tx2"/>
                          </a:solidFill>
                          <a:latin typeface="思源黑体 CN Normal" panose="020B0400000000000000" pitchFamily="34" charset="-122"/>
                          <a:cs typeface="Arial" panose="020B0604020202020204" pitchFamily="34" charset="0"/>
                        </a:rPr>
                        <a:t>Academy</a:t>
                      </a:r>
                      <a:r>
                        <a:rPr lang="en-US" sz="1800" i="0" baseline="0" dirty="0">
                          <a:solidFill>
                            <a:schemeClr val="tx2"/>
                          </a:solidFill>
                          <a:latin typeface="思源黑体 CN Normal" panose="020B0400000000000000" pitchFamily="34" charset="-122"/>
                          <a:cs typeface="Arial" panose="020B0604020202020204" pitchFamily="34" charset="0"/>
                        </a:rPr>
                        <a:t> of Management Review</a:t>
                      </a:r>
                      <a:endParaRPr lang="en-US" sz="1800" i="0" dirty="0">
                        <a:solidFill>
                          <a:schemeClr val="tx2"/>
                        </a:solidFill>
                        <a:latin typeface="思源黑体 CN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123234" marR="1232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+mn-ea"/>
                        <a:cs typeface="+mn-cs"/>
                      </a:endParaRP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98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</a:rPr>
                        <a:t>8</a:t>
                      </a:r>
                    </a:p>
                  </a:txBody>
                  <a:tcPr marL="123234" marR="1232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solidFill>
                            <a:schemeClr val="tx2"/>
                          </a:solidFill>
                          <a:effectLst/>
                          <a:latin typeface="思源黑体 CN Normal" panose="020B0400000000000000" pitchFamily="34" charset="-122"/>
                          <a:ea typeface="Calibri" panose="020F0502020204030204" pitchFamily="34" charset="0"/>
                        </a:rPr>
                        <a:t>Journal of Management Studies</a:t>
                      </a:r>
                    </a:p>
                  </a:txBody>
                  <a:tcPr marL="92426" marR="9242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+mn-ea"/>
                        <a:cs typeface="+mn-cs"/>
                      </a:endParaRP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188178"/>
                  </a:ext>
                </a:extLst>
              </a:tr>
              <a:tr h="5198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</a:rPr>
                        <a:t>9</a:t>
                      </a:r>
                    </a:p>
                  </a:txBody>
                  <a:tcPr marL="123234" marR="1232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solidFill>
                            <a:schemeClr val="tx2"/>
                          </a:solidFill>
                          <a:effectLst/>
                          <a:latin typeface="思源黑体 CN Normal" panose="020B0400000000000000" pitchFamily="34" charset="-122"/>
                          <a:ea typeface="Calibri" panose="020F0502020204030204" pitchFamily="34" charset="0"/>
                        </a:rPr>
                        <a:t>Journal of Business Research</a:t>
                      </a:r>
                    </a:p>
                  </a:txBody>
                  <a:tcPr marL="92426" marR="9242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+mn-ea"/>
                        <a:cs typeface="+mn-cs"/>
                      </a:endParaRP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317079"/>
                  </a:ext>
                </a:extLst>
              </a:tr>
              <a:tr h="5198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</a:rPr>
                        <a:t>10</a:t>
                      </a:r>
                    </a:p>
                  </a:txBody>
                  <a:tcPr marL="123234" marR="1232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solidFill>
                            <a:schemeClr val="tx2"/>
                          </a:solidFill>
                          <a:effectLst/>
                          <a:latin typeface="思源黑体 CN Normal" panose="020B0400000000000000" pitchFamily="34" charset="-122"/>
                          <a:ea typeface="Calibri" panose="020F0502020204030204" pitchFamily="34" charset="0"/>
                        </a:rPr>
                        <a:t>Journal of Marketing</a:t>
                      </a:r>
                    </a:p>
                  </a:txBody>
                  <a:tcPr marL="92426" marR="9242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+mn-ea"/>
                        <a:cs typeface="+mn-cs"/>
                      </a:endParaRPr>
                    </a:p>
                  </a:txBody>
                  <a:tcPr marL="182880" marR="182880" marT="73152" marB="731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685988"/>
                  </a:ext>
                </a:extLst>
              </a:tr>
            </a:tbl>
          </a:graphicData>
        </a:graphic>
      </p:graphicFrame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D67D437B-4D2E-4E23-EA70-9EA00FBA8E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3679475"/>
              </p:ext>
            </p:extLst>
          </p:nvPr>
        </p:nvGraphicFramePr>
        <p:xfrm>
          <a:off x="6762237" y="1453622"/>
          <a:ext cx="2011680" cy="52096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9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Arial" panose="020B0604020202020204" pitchFamily="34" charset="0"/>
                        </a:rPr>
                        <a:t>持续收录的无延迟全文</a:t>
                      </a:r>
                      <a:endParaRPr kumimoji="0" lang="en-US" altLang="zh-CN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123234" marR="1232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7F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9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Arial" panose="020B0604020202020204" pitchFamily="34" charset="0"/>
                        </a:rPr>
                        <a:t>无全文</a:t>
                      </a:r>
                      <a:endParaRPr kumimoji="0" lang="en-US" altLang="zh-CN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123234" marR="1232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19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9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Arial" panose="020B0604020202020204" pitchFamily="34" charset="0"/>
                        </a:rPr>
                        <a:t>无全文</a:t>
                      </a:r>
                      <a:endParaRPr kumimoji="0" lang="en-US" altLang="zh-CN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123234" marR="1232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19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9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Arial" panose="020B0604020202020204" pitchFamily="34" charset="0"/>
                        </a:rPr>
                        <a:t>持续收录的无延迟全文</a:t>
                      </a:r>
                      <a:endParaRPr kumimoji="0" lang="en-US" altLang="zh-CN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123234" marR="1232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7F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9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Arial" panose="020B0604020202020204" pitchFamily="34" charset="0"/>
                        </a:rPr>
                        <a:t>无全文</a:t>
                      </a:r>
                      <a:endParaRPr kumimoji="0" lang="en-US" altLang="zh-CN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123234" marR="1232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19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09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Arial" panose="020B0604020202020204" pitchFamily="34" charset="0"/>
                        </a:rPr>
                        <a:t>持续收录的无延迟全文</a:t>
                      </a:r>
                      <a:endParaRPr kumimoji="0" lang="en-US" altLang="zh-CN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92426" marR="9242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7F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09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Arial" panose="020B0604020202020204" pitchFamily="34" charset="0"/>
                        </a:rPr>
                        <a:t>持续收录的无延迟全文</a:t>
                      </a:r>
                      <a:endParaRPr kumimoji="0" lang="en-US" altLang="zh-CN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123234" marR="1232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7F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09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Arial" panose="020B0604020202020204" pitchFamily="34" charset="0"/>
                        </a:rPr>
                        <a:t>无全文</a:t>
                      </a:r>
                      <a:endParaRPr kumimoji="0" lang="en-US" altLang="zh-CN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92426" marR="9242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19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188178"/>
                  </a:ext>
                </a:extLst>
              </a:tr>
              <a:tr h="5209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Arial" panose="020B0604020202020204" pitchFamily="34" charset="0"/>
                        </a:rPr>
                        <a:t>无全文</a:t>
                      </a:r>
                      <a:endParaRPr kumimoji="0" lang="en-US" altLang="zh-CN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92426" marR="9242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19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317079"/>
                  </a:ext>
                </a:extLst>
              </a:tr>
              <a:tr h="5209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Arial" panose="020B0604020202020204" pitchFamily="34" charset="0"/>
                        </a:rPr>
                        <a:t>持续收录的无延迟全文</a:t>
                      </a:r>
                      <a:endParaRPr kumimoji="0" lang="en-US" altLang="zh-CN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92426" marR="9242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7F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685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69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CD433-DDFB-ABBF-3ACA-9655AD5EE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D75DFC3-233B-558F-F654-F8F1D7E46C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F0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思源黑体 CN Normal" panose="020B0400000000000000" pitchFamily="34" charset="-12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4F72F8-5E28-ADEB-D37F-73AB3F8A9076}"/>
              </a:ext>
            </a:extLst>
          </p:cNvPr>
          <p:cNvSpPr/>
          <p:nvPr/>
        </p:nvSpPr>
        <p:spPr>
          <a:xfrm flipH="1" flipV="1">
            <a:off x="-18674" y="-4"/>
            <a:ext cx="12210674" cy="6857999"/>
          </a:xfrm>
          <a:prstGeom prst="rect">
            <a:avLst/>
          </a:prstGeom>
          <a:gradFill>
            <a:gsLst>
              <a:gs pos="67000">
                <a:schemeClr val="accent3"/>
              </a:gs>
              <a:gs pos="25000">
                <a:schemeClr val="accent2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思源黑体 CN Normal" panose="020B0400000000000000" pitchFamily="34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4E14B8-A1A0-F2C7-FA7D-A76F93B92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09" y="420267"/>
            <a:ext cx="2715849" cy="417313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600" b="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Business Source Premier</a:t>
            </a:r>
            <a:r>
              <a:rPr lang="zh-CN" altLang="en-US" sz="2600" b="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为美国顶级综合商业杂志提供持续收录的全文（其他商业数据库没有这些出版物的持续全文</a:t>
            </a:r>
            <a:r>
              <a:rPr lang="en-US" sz="2600" b="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EADBA6-226B-C74C-491C-D45CBB04C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0302" y="228096"/>
            <a:ext cx="2928365" cy="3840480"/>
          </a:xfrm>
          <a:prstGeom prst="roundRect">
            <a:avLst>
              <a:gd name="adj" fmla="val 4129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October 22, 2024">
            <a:extLst>
              <a:ext uri="{FF2B5EF4-FFF2-40B4-BE49-F238E27FC236}">
                <a16:creationId xmlns:a16="http://schemas.microsoft.com/office/drawing/2014/main" id="{57178E29-1C8F-225A-C7DB-286C3E976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037" y="228096"/>
            <a:ext cx="2880360" cy="3840480"/>
          </a:xfrm>
          <a:prstGeom prst="roundRect">
            <a:avLst>
              <a:gd name="adj" fmla="val 4129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82A010C-D3B8-A9F8-1F71-58CEB266D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66285" y="228096"/>
            <a:ext cx="2880361" cy="3840480"/>
          </a:xfrm>
          <a:prstGeom prst="roundRect">
            <a:avLst>
              <a:gd name="adj" fmla="val 4129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949B8D-4F2D-FE5B-5313-B579C3CF9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3596" y="2773061"/>
            <a:ext cx="2928365" cy="3840480"/>
          </a:xfrm>
          <a:prstGeom prst="roundRect">
            <a:avLst>
              <a:gd name="adj" fmla="val 4129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F3855125-0947-0E56-F908-C9788577B7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39"/>
          <a:stretch/>
        </p:blipFill>
        <p:spPr bwMode="auto">
          <a:xfrm>
            <a:off x="2843332" y="2773061"/>
            <a:ext cx="2880360" cy="3840480"/>
          </a:xfrm>
          <a:prstGeom prst="roundRect">
            <a:avLst>
              <a:gd name="adj" fmla="val 4129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6055E9-2542-E505-4EEC-14A1D1800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5867" y="2773061"/>
            <a:ext cx="2880360" cy="3840480"/>
          </a:xfrm>
          <a:prstGeom prst="roundRect">
            <a:avLst>
              <a:gd name="adj" fmla="val 4129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593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537273F2-A06F-612B-EC7C-10FC743854F3}"/>
              </a:ext>
            </a:extLst>
          </p:cNvPr>
          <p:cNvSpPr/>
          <p:nvPr/>
        </p:nvSpPr>
        <p:spPr>
          <a:xfrm rot="5400000" flipV="1">
            <a:off x="6088933" y="754929"/>
            <a:ext cx="6857998" cy="5348143"/>
          </a:xfrm>
          <a:prstGeom prst="round2SameRect">
            <a:avLst>
              <a:gd name="adj1" fmla="val 4421"/>
              <a:gd name="adj2" fmla="val 0"/>
            </a:avLst>
          </a:prstGeom>
          <a:gradFill flip="none" rotWithShape="0">
            <a:gsLst>
              <a:gs pos="28000">
                <a:schemeClr val="accent3"/>
              </a:gs>
              <a:gs pos="63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思源黑体 CN Normal" panose="020B0400000000000000" pitchFamily="34" charset="-122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1A87364-6D35-0049-8CC9-E6D97855169F}"/>
              </a:ext>
            </a:extLst>
          </p:cNvPr>
          <p:cNvSpPr txBox="1">
            <a:spLocks/>
          </p:cNvSpPr>
          <p:nvPr/>
        </p:nvSpPr>
        <p:spPr>
          <a:xfrm>
            <a:off x="838200" y="473336"/>
            <a:ext cx="80010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F56"/>
              </a:solidFill>
              <a:effectLst/>
              <a:uLnTx/>
              <a:uFillTx/>
              <a:latin typeface="思源黑体 CN Normal" panose="020B0400000000000000" pitchFamily="34" charset="-122"/>
              <a:ea typeface="+mj-ea"/>
              <a:cs typeface="+mj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D3D97F4-C0C6-4217-BD4E-E69A1CBB7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77" y="468923"/>
            <a:ext cx="11224847" cy="1127980"/>
          </a:xfrm>
        </p:spPr>
        <p:txBody>
          <a:bodyPr/>
          <a:lstStyle/>
          <a:p>
            <a:r>
              <a:rPr lang="en-US" sz="4200" i="1" dirty="0"/>
              <a:t>Harvard Business Review</a:t>
            </a: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0EF4B989-1CB2-44FF-8391-27D1B7213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9" y="1395167"/>
            <a:ext cx="6359672" cy="4688134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Business Source Premier</a:t>
            </a:r>
            <a:r>
              <a:rPr lang="zh-CN" altLang="en-US" sz="2400" b="1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作为</a:t>
            </a:r>
            <a:r>
              <a:rPr lang="en-US" altLang="zh-CN" sz="2400" b="1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《</a:t>
            </a:r>
            <a:r>
              <a:rPr lang="zh-CN" altLang="en-US" sz="2400" b="1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哈佛商业评论</a:t>
            </a:r>
            <a:r>
              <a:rPr lang="en-US" altLang="zh-CN" sz="2400" b="1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》</a:t>
            </a:r>
            <a:r>
              <a:rPr lang="zh-CN" altLang="en-US" sz="2400" b="1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400" b="1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HBR</a:t>
            </a:r>
            <a:r>
              <a:rPr lang="zh-CN" altLang="en-US" sz="2400" b="1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）的机构电子期刊平台</a:t>
            </a:r>
            <a:endParaRPr lang="en-US" sz="2400" i="1" dirty="0">
              <a:solidFill>
                <a:schemeClr val="accent2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r>
              <a:rPr lang="zh-CN" altLang="en-US" sz="2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尚未购买 </a:t>
            </a:r>
            <a:r>
              <a:rPr lang="en-US" sz="2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HBR </a:t>
            </a:r>
            <a:r>
              <a:rPr lang="zh-CN" altLang="en-US" sz="2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的“扩展使用权”的 </a:t>
            </a:r>
            <a:r>
              <a:rPr lang="en-US" sz="2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Business Source Premier </a:t>
            </a:r>
            <a:r>
              <a:rPr lang="zh-CN" altLang="en-US" sz="2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新订阅者可能会获得升级，允许从 </a:t>
            </a:r>
            <a:r>
              <a:rPr lang="en-US" altLang="zh-CN" sz="2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1922 </a:t>
            </a:r>
            <a:r>
              <a:rPr lang="zh-CN" altLang="en-US" sz="2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年 </a:t>
            </a:r>
            <a:r>
              <a:rPr lang="en-US" altLang="zh-CN" sz="2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10 </a:t>
            </a:r>
            <a:r>
              <a:rPr lang="zh-CN" altLang="en-US" sz="2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月至今所有文章的扩展使用权（仅限课程使用）</a:t>
            </a:r>
            <a:endParaRPr lang="en-US" altLang="zh-CN" sz="24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r>
              <a:rPr lang="zh-CN" altLang="en-US" sz="2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同时还提供</a:t>
            </a:r>
            <a:r>
              <a:rPr lang="en-US" sz="2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HBR</a:t>
            </a:r>
            <a:r>
              <a:rPr lang="zh-CN" altLang="en-US" sz="2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的中文和德文全文版本</a:t>
            </a:r>
            <a:endParaRPr lang="en-US" sz="24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18" name="Picture 17" descr="September 2014">
            <a:extLst>
              <a:ext uri="{FF2B5EF4-FFF2-40B4-BE49-F238E27FC236}">
                <a16:creationId xmlns:a16="http://schemas.microsoft.com/office/drawing/2014/main" id="{B635E385-B09B-4395-90AE-183663D8FD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9" t="1471" r="1333" b="1471"/>
          <a:stretch/>
        </p:blipFill>
        <p:spPr bwMode="auto">
          <a:xfrm>
            <a:off x="7174551" y="3508701"/>
            <a:ext cx="2222285" cy="2963047"/>
          </a:xfrm>
          <a:prstGeom prst="roundRect">
            <a:avLst>
              <a:gd name="adj" fmla="val 5933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760E794C-B93F-4A7B-B107-7B18861DC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7746" y="3508701"/>
            <a:ext cx="2222285" cy="2963047"/>
          </a:xfrm>
          <a:prstGeom prst="roundRect">
            <a:avLst>
              <a:gd name="adj" fmla="val 5933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6F7D8DB-A62C-4377-9495-957473ED3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7746" y="359537"/>
            <a:ext cx="2222285" cy="2963047"/>
          </a:xfrm>
          <a:prstGeom prst="roundRect">
            <a:avLst>
              <a:gd name="adj" fmla="val 5933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elebrating a Century of Change">
            <a:extLst>
              <a:ext uri="{FF2B5EF4-FFF2-40B4-BE49-F238E27FC236}">
                <a16:creationId xmlns:a16="http://schemas.microsoft.com/office/drawing/2014/main" id="{A6531AD7-0717-4000-AD31-92596E8586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74551" y="359537"/>
            <a:ext cx="2222285" cy="2963047"/>
          </a:xfrm>
          <a:prstGeom prst="roundRect">
            <a:avLst>
              <a:gd name="adj" fmla="val 5933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849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A308A-AF83-6186-1332-27F8F947B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 Same Side Corner Rectangle 15">
            <a:extLst>
              <a:ext uri="{FF2B5EF4-FFF2-40B4-BE49-F238E27FC236}">
                <a16:creationId xmlns:a16="http://schemas.microsoft.com/office/drawing/2014/main" id="{88974E50-51CE-75DA-5B22-A13EB86FCB92}"/>
              </a:ext>
            </a:extLst>
          </p:cNvPr>
          <p:cNvSpPr/>
          <p:nvPr/>
        </p:nvSpPr>
        <p:spPr>
          <a:xfrm rot="5400000" flipV="1">
            <a:off x="6088933" y="754929"/>
            <a:ext cx="6857998" cy="5348143"/>
          </a:xfrm>
          <a:prstGeom prst="round2SameRect">
            <a:avLst>
              <a:gd name="adj1" fmla="val 4421"/>
              <a:gd name="adj2" fmla="val 0"/>
            </a:avLst>
          </a:prstGeom>
          <a:gradFill flip="none" rotWithShape="0">
            <a:gsLst>
              <a:gs pos="28000">
                <a:schemeClr val="accent3"/>
              </a:gs>
              <a:gs pos="63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思源黑体 CN Normal" panose="020B0400000000000000" pitchFamily="34" charset="-122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E0AE555-7622-F9ED-2955-9A7CE11E7128}"/>
              </a:ext>
            </a:extLst>
          </p:cNvPr>
          <p:cNvSpPr txBox="1">
            <a:spLocks/>
          </p:cNvSpPr>
          <p:nvPr/>
        </p:nvSpPr>
        <p:spPr>
          <a:xfrm>
            <a:off x="838200" y="473336"/>
            <a:ext cx="80010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F56"/>
              </a:solidFill>
              <a:effectLst/>
              <a:uLnTx/>
              <a:uFillTx/>
              <a:latin typeface="思源黑体 CN Normal" panose="020B0400000000000000" pitchFamily="34" charset="-122"/>
              <a:ea typeface="+mj-ea"/>
              <a:cs typeface="+mj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4E077D-AAC7-64E2-FBAE-992FD668A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468313"/>
            <a:ext cx="11223625" cy="728891"/>
          </a:xfrm>
        </p:spPr>
        <p:txBody>
          <a:bodyPr/>
          <a:lstStyle/>
          <a:p>
            <a:r>
              <a:rPr lang="zh-CN" altLang="en-US" sz="33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美国会计学会</a:t>
            </a:r>
            <a:endParaRPr lang="en-US" sz="33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F7A74581-A5BA-90C0-3E46-A7785D388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8" y="1197204"/>
            <a:ext cx="6189989" cy="4351337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Business Source Premier</a:t>
            </a:r>
            <a:r>
              <a:rPr lang="zh-CN" altLang="en-US" sz="2400" b="1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作为所有美国会计协会期刊的机构电子期刊平台，包括</a:t>
            </a:r>
            <a:r>
              <a:rPr lang="en-US" sz="2400" b="1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:</a:t>
            </a:r>
          </a:p>
          <a:p>
            <a:pPr>
              <a:spcBef>
                <a:spcPts val="1200"/>
              </a:spcBef>
            </a:pPr>
            <a:r>
              <a:rPr lang="en-US" sz="2100" i="1" dirty="0"/>
              <a:t>Accounting Horizons</a:t>
            </a:r>
          </a:p>
          <a:p>
            <a:pPr>
              <a:spcBef>
                <a:spcPts val="1200"/>
              </a:spcBef>
            </a:pPr>
            <a:r>
              <a:rPr lang="en-US" sz="2100" i="1" dirty="0"/>
              <a:t>Accounting Review</a:t>
            </a:r>
          </a:p>
          <a:p>
            <a:pPr>
              <a:spcBef>
                <a:spcPts val="1200"/>
              </a:spcBef>
            </a:pPr>
            <a:r>
              <a:rPr lang="en-US" sz="2100" i="1" dirty="0"/>
              <a:t>Auditing: A Journal of Theory and Practice</a:t>
            </a:r>
          </a:p>
          <a:p>
            <a:pPr>
              <a:spcBef>
                <a:spcPts val="1200"/>
              </a:spcBef>
            </a:pPr>
            <a:r>
              <a:rPr lang="en-US" sz="2100" i="1" dirty="0"/>
              <a:t>Behavioral Research in Accounting</a:t>
            </a:r>
          </a:p>
          <a:p>
            <a:pPr>
              <a:spcBef>
                <a:spcPts val="1200"/>
              </a:spcBef>
            </a:pPr>
            <a:r>
              <a:rPr lang="en-US" sz="2100" i="1" dirty="0"/>
              <a:t>Issues in Accounting Education</a:t>
            </a:r>
          </a:p>
          <a:p>
            <a:pPr>
              <a:spcBef>
                <a:spcPts val="1200"/>
              </a:spcBef>
            </a:pPr>
            <a:r>
              <a:rPr lang="en-US" sz="2100" i="1" dirty="0"/>
              <a:t>Journal of Information Systems</a:t>
            </a:r>
          </a:p>
          <a:p>
            <a:pPr>
              <a:spcBef>
                <a:spcPts val="1200"/>
              </a:spcBef>
            </a:pPr>
            <a:r>
              <a:rPr lang="en-US" sz="2100" i="1" dirty="0"/>
              <a:t>Journal of International Accounting Research</a:t>
            </a:r>
          </a:p>
          <a:p>
            <a:pPr>
              <a:spcBef>
                <a:spcPts val="1200"/>
              </a:spcBef>
            </a:pPr>
            <a:r>
              <a:rPr lang="en-US" sz="2100" i="1" dirty="0"/>
              <a:t>Journal of Management Accounting Research</a:t>
            </a:r>
          </a:p>
        </p:txBody>
      </p:sp>
      <p:pic>
        <p:nvPicPr>
          <p:cNvPr id="7" name="Picture 6" descr="A green and white cover with text&#10;&#10;Description automatically generated">
            <a:extLst>
              <a:ext uri="{FF2B5EF4-FFF2-40B4-BE49-F238E27FC236}">
                <a16:creationId xmlns:a16="http://schemas.microsoft.com/office/drawing/2014/main" id="{B6DB84DF-F440-5E9D-7F8A-8FFFF29682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0599" y="359537"/>
            <a:ext cx="2221992" cy="2962656"/>
          </a:xfrm>
          <a:prstGeom prst="roundRect">
            <a:avLst>
              <a:gd name="adj" fmla="val 5933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9" name="Picture 8" descr="A purple cover with white text&#10;&#10;Description automatically generated">
            <a:extLst>
              <a:ext uri="{FF2B5EF4-FFF2-40B4-BE49-F238E27FC236}">
                <a16:creationId xmlns:a16="http://schemas.microsoft.com/office/drawing/2014/main" id="{1D1D949B-25CB-43FC-A70A-2781286451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8298" y="359537"/>
            <a:ext cx="2221992" cy="2962656"/>
          </a:xfrm>
          <a:prstGeom prst="roundRect">
            <a:avLst>
              <a:gd name="adj" fmla="val 5933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10" name="Picture 9" descr="A book cover with a white and orange background&#10;&#10;Description automatically generated">
            <a:extLst>
              <a:ext uri="{FF2B5EF4-FFF2-40B4-BE49-F238E27FC236}">
                <a16:creationId xmlns:a16="http://schemas.microsoft.com/office/drawing/2014/main" id="{0A6BA57D-1FB7-B457-328C-73EF8DA338F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0599" y="3508310"/>
            <a:ext cx="2221992" cy="2962656"/>
          </a:xfrm>
          <a:prstGeom prst="roundRect">
            <a:avLst>
              <a:gd name="adj" fmla="val 5933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11" name="Picture 10" descr="A green and white rectangular object with text&#10;&#10;Description automatically generated">
            <a:extLst>
              <a:ext uri="{FF2B5EF4-FFF2-40B4-BE49-F238E27FC236}">
                <a16:creationId xmlns:a16="http://schemas.microsoft.com/office/drawing/2014/main" id="{1CDFF0FE-5DC8-801E-DDD7-6580C67BB05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8298" y="3508310"/>
            <a:ext cx="2221992" cy="2962656"/>
          </a:xfrm>
          <a:prstGeom prst="roundRect">
            <a:avLst>
              <a:gd name="adj" fmla="val 5933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737268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66278-DF11-860C-7ABC-6BD73040A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 Same Side Corner Rectangle 15">
            <a:extLst>
              <a:ext uri="{FF2B5EF4-FFF2-40B4-BE49-F238E27FC236}">
                <a16:creationId xmlns:a16="http://schemas.microsoft.com/office/drawing/2014/main" id="{725573ED-86AB-503B-BD53-F3EB79946C12}"/>
              </a:ext>
            </a:extLst>
          </p:cNvPr>
          <p:cNvSpPr/>
          <p:nvPr/>
        </p:nvSpPr>
        <p:spPr>
          <a:xfrm rot="5400000" flipV="1">
            <a:off x="6088933" y="754929"/>
            <a:ext cx="6857998" cy="5348143"/>
          </a:xfrm>
          <a:prstGeom prst="round2SameRect">
            <a:avLst>
              <a:gd name="adj1" fmla="val 4421"/>
              <a:gd name="adj2" fmla="val 0"/>
            </a:avLst>
          </a:prstGeom>
          <a:gradFill flip="none" rotWithShape="0">
            <a:gsLst>
              <a:gs pos="28000">
                <a:schemeClr val="accent3"/>
              </a:gs>
              <a:gs pos="63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思源黑体 CN Normal" panose="020B0400000000000000" pitchFamily="34" charset="-122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0178CE7-ED15-BB47-3E32-CE623D113DB7}"/>
              </a:ext>
            </a:extLst>
          </p:cNvPr>
          <p:cNvSpPr txBox="1">
            <a:spLocks/>
          </p:cNvSpPr>
          <p:nvPr/>
        </p:nvSpPr>
        <p:spPr>
          <a:xfrm>
            <a:off x="838200" y="473336"/>
            <a:ext cx="80010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F56"/>
              </a:solidFill>
              <a:effectLst/>
              <a:uLnTx/>
              <a:uFillTx/>
              <a:latin typeface="思源黑体 CN Normal" panose="020B0400000000000000" pitchFamily="34" charset="-122"/>
              <a:ea typeface="+mj-ea"/>
              <a:cs typeface="+mj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53F9F06-BA78-AF2E-5EFA-D06613EA3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468313"/>
            <a:ext cx="11223625" cy="728891"/>
          </a:xfrm>
        </p:spPr>
        <p:txBody>
          <a:bodyPr/>
          <a:lstStyle/>
          <a:p>
            <a:r>
              <a:rPr lang="zh-CN" altLang="en-US" sz="33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美国管理学会</a:t>
            </a:r>
            <a:endParaRPr lang="en-US" sz="33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E769D27E-2FE2-0AC0-BE9D-672957D93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8" y="1197204"/>
            <a:ext cx="6189989" cy="505119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Business Source Premier</a:t>
            </a:r>
            <a:r>
              <a:rPr lang="zh-CN" altLang="en-US" sz="2800" b="1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是美国管理学会所有期刊的机构电子期刊平台，包括</a:t>
            </a:r>
            <a:r>
              <a:rPr lang="en-US" sz="2800" b="1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:</a:t>
            </a:r>
          </a:p>
          <a:p>
            <a:pPr>
              <a:spcBef>
                <a:spcPts val="1200"/>
              </a:spcBef>
            </a:pPr>
            <a:r>
              <a:rPr lang="en-US" sz="2400" i="1" dirty="0"/>
              <a:t>Academy of Management Discoveries</a:t>
            </a:r>
          </a:p>
          <a:p>
            <a:pPr>
              <a:spcBef>
                <a:spcPts val="1200"/>
              </a:spcBef>
            </a:pPr>
            <a:r>
              <a:rPr lang="en-US" sz="2400" i="1" dirty="0"/>
              <a:t>Academy of Management Journal</a:t>
            </a:r>
          </a:p>
          <a:p>
            <a:pPr>
              <a:spcBef>
                <a:spcPts val="1200"/>
              </a:spcBef>
            </a:pPr>
            <a:r>
              <a:rPr lang="en-US" sz="2400" i="1" dirty="0"/>
              <a:t>Academy of Management </a:t>
            </a:r>
            <a:br>
              <a:rPr lang="en-US" sz="2400" i="1" dirty="0"/>
            </a:br>
            <a:r>
              <a:rPr lang="en-US" sz="2400" i="1" dirty="0"/>
              <a:t>Learning &amp; Education</a:t>
            </a:r>
          </a:p>
          <a:p>
            <a:pPr>
              <a:spcBef>
                <a:spcPts val="1200"/>
              </a:spcBef>
            </a:pPr>
            <a:r>
              <a:rPr lang="en-US" sz="2400" i="1" dirty="0"/>
              <a:t>Academy of Management Perspectives</a:t>
            </a:r>
          </a:p>
          <a:p>
            <a:pPr>
              <a:spcBef>
                <a:spcPts val="1200"/>
              </a:spcBef>
            </a:pPr>
            <a:r>
              <a:rPr lang="en-US" sz="2400" i="1" dirty="0"/>
              <a:t>Academy of Management Review</a:t>
            </a:r>
          </a:p>
          <a:p>
            <a:pPr>
              <a:spcBef>
                <a:spcPts val="1200"/>
              </a:spcBef>
            </a:pPr>
            <a:r>
              <a:rPr lang="en-US" sz="2400" i="1" dirty="0"/>
              <a:t>Annals of the Academy of Management</a:t>
            </a:r>
          </a:p>
          <a:p>
            <a:pPr>
              <a:spcBef>
                <a:spcPts val="1200"/>
              </a:spcBef>
            </a:pPr>
            <a:endParaRPr lang="en-US" sz="2100" i="1" dirty="0"/>
          </a:p>
        </p:txBody>
      </p:sp>
      <p:pic>
        <p:nvPicPr>
          <p:cNvPr id="8" name="Picture 7" descr="A green cover with white text&#10;&#10;Description automatically generated">
            <a:extLst>
              <a:ext uri="{FF2B5EF4-FFF2-40B4-BE49-F238E27FC236}">
                <a16:creationId xmlns:a16="http://schemas.microsoft.com/office/drawing/2014/main" id="{1BE05390-9CD9-60E8-FEDF-B87AC32892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2" t="1045" r="812" b="709"/>
          <a:stretch/>
        </p:blipFill>
        <p:spPr>
          <a:xfrm>
            <a:off x="7180599" y="3508310"/>
            <a:ext cx="2221992" cy="2962656"/>
          </a:xfrm>
          <a:prstGeom prst="roundRect">
            <a:avLst>
              <a:gd name="adj" fmla="val 5933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13" name="Picture 12" descr="A purple cover with white text&#10;&#10;Description automatically generated">
            <a:extLst>
              <a:ext uri="{FF2B5EF4-FFF2-40B4-BE49-F238E27FC236}">
                <a16:creationId xmlns:a16="http://schemas.microsoft.com/office/drawing/2014/main" id="{D159A9FB-6B0F-BF0E-04F7-4225E047BE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09" t="1877" r="1998" b="979"/>
          <a:stretch/>
        </p:blipFill>
        <p:spPr>
          <a:xfrm>
            <a:off x="7180599" y="359537"/>
            <a:ext cx="2221992" cy="2962656"/>
          </a:xfrm>
          <a:prstGeom prst="roundRect">
            <a:avLst>
              <a:gd name="adj" fmla="val 5933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15" name="Picture 14" descr="A yellow cover with white text&#10;&#10;Description automatically generated">
            <a:extLst>
              <a:ext uri="{FF2B5EF4-FFF2-40B4-BE49-F238E27FC236}">
                <a16:creationId xmlns:a16="http://schemas.microsoft.com/office/drawing/2014/main" id="{B19B43A6-2F3F-0812-A63F-1BB18A7822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4" t="1534" r="1521" b="1201"/>
          <a:stretch/>
        </p:blipFill>
        <p:spPr>
          <a:xfrm>
            <a:off x="9598298" y="3508310"/>
            <a:ext cx="2221992" cy="2962656"/>
          </a:xfrm>
          <a:prstGeom prst="roundRect">
            <a:avLst>
              <a:gd name="adj" fmla="val 5933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17" name="Picture 16" descr="A red book cover with white text&#10;&#10;Description automatically generated">
            <a:extLst>
              <a:ext uri="{FF2B5EF4-FFF2-40B4-BE49-F238E27FC236}">
                <a16:creationId xmlns:a16="http://schemas.microsoft.com/office/drawing/2014/main" id="{F3483A72-2AFE-BF2F-6735-4C4EFCC2EC8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2" t="1383" r="744" b="1383"/>
          <a:stretch/>
        </p:blipFill>
        <p:spPr>
          <a:xfrm>
            <a:off x="9598298" y="359537"/>
            <a:ext cx="2221992" cy="2962656"/>
          </a:xfrm>
          <a:prstGeom prst="roundRect">
            <a:avLst>
              <a:gd name="adj" fmla="val 5933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708501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3B9EF-E32C-5C73-ACCB-3B85211DA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05" y="279183"/>
            <a:ext cx="11840334" cy="112871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900" noProof="0" dirty="0">
                <a:solidFill>
                  <a:schemeClr val="tx1"/>
                </a:solidFill>
              </a:rPr>
              <a:t>INFORMS (</a:t>
            </a:r>
            <a:r>
              <a:rPr lang="zh-CN" altLang="en-US" sz="2900" dirty="0">
                <a:solidFill>
                  <a:schemeClr val="tx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运筹学与管理科学研究所</a:t>
            </a:r>
            <a:r>
              <a:rPr lang="en-US" sz="2900" noProof="0" dirty="0">
                <a:solidFill>
                  <a:schemeClr val="tx1"/>
                </a:solidFill>
              </a:rPr>
              <a:t>) </a:t>
            </a:r>
            <a:br>
              <a:rPr lang="en-US" sz="2900" noProof="0" dirty="0"/>
            </a:br>
            <a:r>
              <a:rPr lang="en-US" sz="2900" noProof="0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Business Source </a:t>
            </a:r>
            <a:r>
              <a:rPr lang="zh-CN" altLang="en-US" sz="2900" noProof="0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</a:t>
            </a:r>
            <a:r>
              <a:rPr lang="zh-CN" altLang="en-US" sz="2900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该机构</a:t>
            </a:r>
            <a:r>
              <a:rPr lang="en-US" altLang="zh-CN" sz="2900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17</a:t>
            </a:r>
            <a:r>
              <a:rPr lang="zh-CN" altLang="en-US" sz="2900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种期刊的电子期刊</a:t>
            </a:r>
            <a:r>
              <a:rPr lang="zh-CN" altLang="en-US" sz="3200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平台</a:t>
            </a:r>
            <a:endParaRPr lang="en-US" sz="2900" dirty="0">
              <a:solidFill>
                <a:schemeClr val="accent2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A9623-2143-B369-926F-4D720FC387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188" y="1478878"/>
            <a:ext cx="3883630" cy="4535487"/>
          </a:xfrm>
        </p:spPr>
        <p:txBody>
          <a:bodyPr numCol="1"/>
          <a:lstStyle/>
          <a:p>
            <a:pPr>
              <a:spcBef>
                <a:spcPts val="900"/>
              </a:spcBef>
            </a:pPr>
            <a:r>
              <a:rPr lang="en-US" sz="2200" i="1" dirty="0">
                <a:solidFill>
                  <a:schemeClr val="tx2"/>
                </a:solidFill>
              </a:rPr>
              <a:t>Decision Analysis</a:t>
            </a:r>
          </a:p>
          <a:p>
            <a:pPr>
              <a:spcBef>
                <a:spcPts val="900"/>
              </a:spcBef>
            </a:pPr>
            <a:r>
              <a:rPr lang="en-US" sz="2200" i="1" dirty="0">
                <a:solidFill>
                  <a:schemeClr val="tx2"/>
                </a:solidFill>
              </a:rPr>
              <a:t>Information Systems </a:t>
            </a:r>
            <a:br>
              <a:rPr lang="en-US" sz="2200" i="1" dirty="0">
                <a:solidFill>
                  <a:schemeClr val="tx2"/>
                </a:solidFill>
              </a:rPr>
            </a:br>
            <a:r>
              <a:rPr lang="en-US" sz="2200" i="1" dirty="0">
                <a:solidFill>
                  <a:schemeClr val="tx2"/>
                </a:solidFill>
              </a:rPr>
              <a:t>Research</a:t>
            </a:r>
          </a:p>
          <a:p>
            <a:pPr>
              <a:spcBef>
                <a:spcPts val="900"/>
              </a:spcBef>
            </a:pPr>
            <a:r>
              <a:rPr lang="en-US" sz="2200" i="1" dirty="0">
                <a:solidFill>
                  <a:schemeClr val="tx2"/>
                </a:solidFill>
              </a:rPr>
              <a:t>INFORMS Journal </a:t>
            </a:r>
            <a:br>
              <a:rPr lang="en-US" sz="2200" i="1" dirty="0">
                <a:solidFill>
                  <a:schemeClr val="tx2"/>
                </a:solidFill>
              </a:rPr>
            </a:br>
            <a:r>
              <a:rPr lang="en-US" sz="2200" i="1" dirty="0">
                <a:solidFill>
                  <a:schemeClr val="tx2"/>
                </a:solidFill>
              </a:rPr>
              <a:t>on Applied Analytics</a:t>
            </a:r>
          </a:p>
          <a:p>
            <a:pPr>
              <a:spcBef>
                <a:spcPts val="900"/>
              </a:spcBef>
            </a:pPr>
            <a:r>
              <a:rPr lang="en-US" sz="2200" i="1" dirty="0">
                <a:solidFill>
                  <a:schemeClr val="tx2"/>
                </a:solidFill>
              </a:rPr>
              <a:t>INFORMS Journal </a:t>
            </a:r>
            <a:br>
              <a:rPr lang="en-US" sz="2200" i="1" dirty="0">
                <a:solidFill>
                  <a:schemeClr val="tx2"/>
                </a:solidFill>
              </a:rPr>
            </a:br>
            <a:r>
              <a:rPr lang="en-US" sz="2200" i="1" dirty="0">
                <a:solidFill>
                  <a:schemeClr val="tx2"/>
                </a:solidFill>
              </a:rPr>
              <a:t>on Computing</a:t>
            </a:r>
          </a:p>
          <a:p>
            <a:pPr>
              <a:spcBef>
                <a:spcPts val="900"/>
              </a:spcBef>
            </a:pPr>
            <a:r>
              <a:rPr lang="en-US" sz="2200" i="1" dirty="0">
                <a:solidFill>
                  <a:schemeClr val="tx2"/>
                </a:solidFill>
              </a:rPr>
              <a:t>INFORMS Journal </a:t>
            </a:r>
            <a:br>
              <a:rPr lang="en-US" sz="2200" i="1" dirty="0">
                <a:solidFill>
                  <a:schemeClr val="tx2"/>
                </a:solidFill>
              </a:rPr>
            </a:br>
            <a:r>
              <a:rPr lang="en-US" sz="2200" i="1" dirty="0">
                <a:solidFill>
                  <a:schemeClr val="tx2"/>
                </a:solidFill>
              </a:rPr>
              <a:t>on Data Science</a:t>
            </a:r>
          </a:p>
          <a:p>
            <a:pPr>
              <a:spcBef>
                <a:spcPts val="900"/>
              </a:spcBef>
            </a:pPr>
            <a:r>
              <a:rPr lang="en-US" sz="2200" i="1" dirty="0">
                <a:solidFill>
                  <a:schemeClr val="tx2"/>
                </a:solidFill>
              </a:rPr>
              <a:t>INFORMS Journal </a:t>
            </a:r>
            <a:br>
              <a:rPr lang="en-US" sz="2200" i="1" dirty="0">
                <a:solidFill>
                  <a:schemeClr val="tx2"/>
                </a:solidFill>
              </a:rPr>
            </a:br>
            <a:r>
              <a:rPr lang="en-US" sz="2200" i="1" dirty="0">
                <a:solidFill>
                  <a:schemeClr val="tx2"/>
                </a:solidFill>
              </a:rPr>
              <a:t>on Optimization</a:t>
            </a:r>
          </a:p>
          <a:p>
            <a:pPr>
              <a:spcBef>
                <a:spcPts val="900"/>
              </a:spcBef>
            </a:pPr>
            <a:r>
              <a:rPr lang="en-US" sz="2200" i="1" dirty="0">
                <a:solidFill>
                  <a:schemeClr val="tx2"/>
                </a:solidFill>
              </a:rPr>
              <a:t>INFORMS Transactions </a:t>
            </a:r>
            <a:br>
              <a:rPr lang="en-US" sz="2200" i="1" dirty="0">
                <a:solidFill>
                  <a:schemeClr val="tx2"/>
                </a:solidFill>
              </a:rPr>
            </a:br>
            <a:r>
              <a:rPr lang="en-US" sz="2200" i="1" dirty="0">
                <a:solidFill>
                  <a:schemeClr val="tx2"/>
                </a:solidFill>
              </a:rPr>
              <a:t>on Education</a:t>
            </a:r>
          </a:p>
          <a:p>
            <a:pPr>
              <a:spcBef>
                <a:spcPts val="900"/>
              </a:spcBef>
            </a:pPr>
            <a:endParaRPr lang="en-US" sz="2200" i="1" dirty="0">
              <a:solidFill>
                <a:schemeClr val="tx2"/>
              </a:solidFill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FDF6974-B1F3-6514-A622-65CD6BE4F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8669" y="1479011"/>
            <a:ext cx="3884096" cy="4535450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en-US" sz="2200" i="1" dirty="0">
                <a:solidFill>
                  <a:schemeClr val="tx2"/>
                </a:solidFill>
              </a:rPr>
              <a:t>Management Science</a:t>
            </a:r>
          </a:p>
          <a:p>
            <a:pPr>
              <a:spcBef>
                <a:spcPts val="900"/>
              </a:spcBef>
            </a:pPr>
            <a:r>
              <a:rPr lang="en-US" sz="2200" i="1" dirty="0">
                <a:solidFill>
                  <a:schemeClr val="tx2"/>
                </a:solidFill>
              </a:rPr>
              <a:t>Manufacturing &amp; Service Operations Management </a:t>
            </a:r>
          </a:p>
          <a:p>
            <a:pPr>
              <a:spcBef>
                <a:spcPts val="900"/>
              </a:spcBef>
            </a:pPr>
            <a:r>
              <a:rPr lang="en-US" sz="2200" i="1" dirty="0">
                <a:solidFill>
                  <a:schemeClr val="tx2"/>
                </a:solidFill>
              </a:rPr>
              <a:t>Marketing Science</a:t>
            </a:r>
          </a:p>
          <a:p>
            <a:pPr>
              <a:spcBef>
                <a:spcPts val="900"/>
              </a:spcBef>
            </a:pPr>
            <a:r>
              <a:rPr lang="en-US" sz="2200" i="1" dirty="0">
                <a:solidFill>
                  <a:schemeClr val="tx2"/>
                </a:solidFill>
              </a:rPr>
              <a:t>Mathematics of </a:t>
            </a:r>
            <a:br>
              <a:rPr lang="en-US" sz="2200" i="1" dirty="0">
                <a:solidFill>
                  <a:schemeClr val="tx2"/>
                </a:solidFill>
              </a:rPr>
            </a:br>
            <a:r>
              <a:rPr lang="en-US" sz="2200" i="1" dirty="0">
                <a:solidFill>
                  <a:schemeClr val="tx2"/>
                </a:solidFill>
              </a:rPr>
              <a:t>Operations Research</a:t>
            </a:r>
          </a:p>
          <a:p>
            <a:pPr>
              <a:spcBef>
                <a:spcPts val="900"/>
              </a:spcBef>
            </a:pPr>
            <a:r>
              <a:rPr lang="en-US" sz="2200" i="1" dirty="0">
                <a:solidFill>
                  <a:schemeClr val="tx2"/>
                </a:solidFill>
              </a:rPr>
              <a:t>Operations Research</a:t>
            </a:r>
          </a:p>
          <a:p>
            <a:pPr>
              <a:spcBef>
                <a:spcPts val="900"/>
              </a:spcBef>
            </a:pPr>
            <a:r>
              <a:rPr lang="en-US" sz="2200" i="1" dirty="0">
                <a:solidFill>
                  <a:schemeClr val="tx2"/>
                </a:solidFill>
              </a:rPr>
              <a:t>Organization Science</a:t>
            </a:r>
          </a:p>
          <a:p>
            <a:pPr>
              <a:spcBef>
                <a:spcPts val="900"/>
              </a:spcBef>
            </a:pPr>
            <a:r>
              <a:rPr lang="en-US" sz="2200" i="1" dirty="0">
                <a:solidFill>
                  <a:schemeClr val="tx2"/>
                </a:solidFill>
              </a:rPr>
              <a:t>Service Science</a:t>
            </a:r>
          </a:p>
          <a:p>
            <a:pPr>
              <a:spcBef>
                <a:spcPts val="900"/>
              </a:spcBef>
            </a:pPr>
            <a:r>
              <a:rPr lang="en-US" sz="2200" i="1" dirty="0">
                <a:solidFill>
                  <a:schemeClr val="tx2"/>
                </a:solidFill>
              </a:rPr>
              <a:t>Stochastic Systems</a:t>
            </a:r>
          </a:p>
          <a:p>
            <a:pPr>
              <a:spcBef>
                <a:spcPts val="900"/>
              </a:spcBef>
            </a:pPr>
            <a:r>
              <a:rPr lang="en-US" sz="2200" i="1" dirty="0">
                <a:solidFill>
                  <a:schemeClr val="tx2"/>
                </a:solidFill>
              </a:rPr>
              <a:t>Strategy Science</a:t>
            </a:r>
          </a:p>
          <a:p>
            <a:pPr>
              <a:spcBef>
                <a:spcPts val="900"/>
              </a:spcBef>
            </a:pPr>
            <a:r>
              <a:rPr lang="en-US" sz="2200" i="1" dirty="0">
                <a:solidFill>
                  <a:schemeClr val="tx2"/>
                </a:solidFill>
              </a:rPr>
              <a:t>Transportation Science</a:t>
            </a:r>
          </a:p>
        </p:txBody>
      </p:sp>
      <p:pic>
        <p:nvPicPr>
          <p:cNvPr id="5122" name="Picture 2" descr="Current Issue | Management Science">
            <a:extLst>
              <a:ext uri="{FF2B5EF4-FFF2-40B4-BE49-F238E27FC236}">
                <a16:creationId xmlns:a16="http://schemas.microsoft.com/office/drawing/2014/main" id="{AEE454FA-30E9-44E1-1330-A06AC073CF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7" t="1536" r="1507" b="1478"/>
          <a:stretch/>
        </p:blipFill>
        <p:spPr bwMode="auto">
          <a:xfrm>
            <a:off x="7787475" y="1597025"/>
            <a:ext cx="1882913" cy="2514057"/>
          </a:xfrm>
          <a:prstGeom prst="roundRect">
            <a:avLst>
              <a:gd name="adj" fmla="val 5933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Organization Science Journal - Organization Science">
            <a:extLst>
              <a:ext uri="{FF2B5EF4-FFF2-40B4-BE49-F238E27FC236}">
                <a16:creationId xmlns:a16="http://schemas.microsoft.com/office/drawing/2014/main" id="{7F05E0B4-3B69-4779-B6CD-3CC1BC685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5" t="1915" r="1915" b="1915"/>
          <a:stretch/>
        </p:blipFill>
        <p:spPr bwMode="auto">
          <a:xfrm>
            <a:off x="7787476" y="4244456"/>
            <a:ext cx="1882914" cy="2514057"/>
          </a:xfrm>
          <a:prstGeom prst="roundRect">
            <a:avLst>
              <a:gd name="adj" fmla="val 5933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Operations Research: Vol 7, No 1">
            <a:extLst>
              <a:ext uri="{FF2B5EF4-FFF2-40B4-BE49-F238E27FC236}">
                <a16:creationId xmlns:a16="http://schemas.microsoft.com/office/drawing/2014/main" id="{FEAF3EBB-EEBE-1BFD-9BA0-95D2DAEF38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5" t="1588" r="1645" b="1702"/>
          <a:stretch/>
        </p:blipFill>
        <p:spPr bwMode="auto">
          <a:xfrm>
            <a:off x="9824899" y="1595535"/>
            <a:ext cx="1882913" cy="2514057"/>
          </a:xfrm>
          <a:prstGeom prst="roundRect">
            <a:avLst>
              <a:gd name="adj" fmla="val 5933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Marketing Science cover image">
            <a:extLst>
              <a:ext uri="{FF2B5EF4-FFF2-40B4-BE49-F238E27FC236}">
                <a16:creationId xmlns:a16="http://schemas.microsoft.com/office/drawing/2014/main" id="{3E0744FC-E623-7386-4CED-CF2EFAAE5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9" t="1159" r="1159" b="1159"/>
          <a:stretch/>
        </p:blipFill>
        <p:spPr bwMode="auto">
          <a:xfrm>
            <a:off x="9824899" y="4244456"/>
            <a:ext cx="1882913" cy="2514057"/>
          </a:xfrm>
          <a:prstGeom prst="roundRect">
            <a:avLst>
              <a:gd name="adj" fmla="val 5933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02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D15A42-7561-CEB8-E350-AF7A8E5EE14E}"/>
              </a:ext>
            </a:extLst>
          </p:cNvPr>
          <p:cNvSpPr/>
          <p:nvPr/>
        </p:nvSpPr>
        <p:spPr>
          <a:xfrm>
            <a:off x="304800" y="304800"/>
            <a:ext cx="11582400" cy="11922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思源黑体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15020-8CCD-1A93-7626-9AA66F724C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99870" y="2070537"/>
            <a:ext cx="6578600" cy="4271525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454545"/>
                </a:solidFill>
                <a:latin typeface="+mn-ea"/>
              </a:rPr>
              <a:t>数据库内容介绍</a:t>
            </a:r>
            <a:endParaRPr lang="en-US" altLang="zh-CN" sz="2400" b="1" dirty="0">
              <a:solidFill>
                <a:srgbClr val="454545"/>
              </a:solidFill>
              <a:latin typeface="+mn-ea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454545"/>
                </a:solidFill>
                <a:latin typeface="+mn-ea"/>
              </a:rPr>
              <a:t>平台功能概览</a:t>
            </a:r>
            <a:endParaRPr lang="en-US" altLang="zh-CN" sz="2400" b="1" dirty="0">
              <a:solidFill>
                <a:srgbClr val="454545"/>
              </a:solidFill>
              <a:latin typeface="+mn-ea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dirty="0">
                <a:solidFill>
                  <a:srgbClr val="454545"/>
                </a:solidFill>
                <a:latin typeface="+mn-ea"/>
              </a:rPr>
              <a:t>基本检索和高级检索</a:t>
            </a:r>
            <a:endParaRPr lang="en-US" altLang="zh-CN" dirty="0">
              <a:solidFill>
                <a:srgbClr val="454545"/>
              </a:solidFill>
              <a:latin typeface="+mn-ea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dirty="0">
                <a:solidFill>
                  <a:srgbClr val="454545"/>
                </a:solidFill>
                <a:latin typeface="+mn-ea"/>
              </a:rPr>
              <a:t>筛选及查看全文</a:t>
            </a:r>
            <a:endParaRPr lang="en-US" altLang="zh-CN" dirty="0">
              <a:solidFill>
                <a:srgbClr val="454545"/>
              </a:solidFill>
              <a:latin typeface="+mn-ea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dirty="0">
                <a:solidFill>
                  <a:srgbClr val="454545"/>
                </a:solidFill>
                <a:latin typeface="+mn-ea"/>
              </a:rPr>
              <a:t>出版物检索</a:t>
            </a:r>
            <a:endParaRPr lang="en-US" altLang="zh-CN" dirty="0">
              <a:solidFill>
                <a:srgbClr val="454545"/>
              </a:solidFill>
              <a:latin typeface="+mn-ea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dirty="0">
                <a:solidFill>
                  <a:srgbClr val="454545"/>
                </a:solidFill>
                <a:latin typeface="+mn-ea"/>
              </a:rPr>
              <a:t>我的控制面板</a:t>
            </a:r>
            <a:endParaRPr lang="en-US" altLang="zh-CN" dirty="0">
              <a:solidFill>
                <a:srgbClr val="454545"/>
              </a:solidFill>
              <a:latin typeface="+mn-ea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454545"/>
                </a:solidFill>
                <a:latin typeface="+mn-ea"/>
              </a:rPr>
              <a:t>支持网站</a:t>
            </a:r>
            <a:endParaRPr lang="en-US" altLang="zh-CN" sz="2400" b="1" dirty="0">
              <a:solidFill>
                <a:srgbClr val="454545"/>
              </a:solidFill>
              <a:latin typeface="+mn-e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8610E3-C740-CF01-1A7F-B129FFC81932}"/>
              </a:ext>
            </a:extLst>
          </p:cNvPr>
          <p:cNvSpPr/>
          <p:nvPr/>
        </p:nvSpPr>
        <p:spPr>
          <a:xfrm rot="5400000">
            <a:off x="3096418" y="-1420018"/>
            <a:ext cx="207963" cy="579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思源黑体"/>
              <a:cs typeface="+mn-cs"/>
            </a:endParaRPr>
          </a:p>
        </p:txBody>
      </p:sp>
      <p:sp>
        <p:nvSpPr>
          <p:cNvPr id="53253" name="Title 1">
            <a:extLst>
              <a:ext uri="{FF2B5EF4-FFF2-40B4-BE49-F238E27FC236}">
                <a16:creationId xmlns:a16="http://schemas.microsoft.com/office/drawing/2014/main" id="{9D12C844-84AF-DA7C-B503-DC6889BB3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8" y="539750"/>
            <a:ext cx="108077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Times New Roman" panose="02020603050405020304" pitchFamily="18" charset="0"/>
                <a:ea typeface="思源黑体" panose="020B0500000000000000" pitchFamily="34" charset="-122"/>
              </a:defRPr>
            </a:lvl1pPr>
            <a:lvl2pPr marL="742950" indent="-285750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>
                <a:solidFill>
                  <a:schemeClr val="tx2"/>
                </a:solidFill>
                <a:latin typeface="Times New Roman" panose="02020603050405020304" pitchFamily="18" charset="0"/>
                <a:ea typeface="思源黑体" panose="020B0500000000000000" pitchFamily="34" charset="-122"/>
              </a:defRPr>
            </a:lvl2pPr>
            <a:lvl3pPr marL="1143000" indent="-228600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  <a:ea typeface="思源黑体" panose="020B0500000000000000" pitchFamily="34" charset="-122"/>
              </a:defRPr>
            </a:lvl3pPr>
            <a:lvl4pPr marL="1600200" indent="-228600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  <a:ea typeface="思源黑体" panose="020B0500000000000000" pitchFamily="34" charset="-122"/>
              </a:defRPr>
            </a:lvl4pPr>
            <a:lvl5pPr marL="2057400" indent="-228600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  <a:ea typeface="思源黑体" panose="020B0500000000000000" pitchFamily="34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  <a:ea typeface="思源黑体" panose="020B0500000000000000" pitchFamily="34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  <a:ea typeface="思源黑体" panose="020B0500000000000000" pitchFamily="34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  <a:ea typeface="思源黑体" panose="020B0500000000000000" pitchFamily="34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  <a:ea typeface="思源黑体" panose="020B0500000000000000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rPr>
              <a:t>目录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908570-824F-C1C3-162B-E8A1F788A6F4}"/>
              </a:ext>
            </a:extLst>
          </p:cNvPr>
          <p:cNvSpPr/>
          <p:nvPr/>
        </p:nvSpPr>
        <p:spPr>
          <a:xfrm rot="5400000">
            <a:off x="8887618" y="-1420018"/>
            <a:ext cx="207963" cy="5791200"/>
          </a:xfrm>
          <a:prstGeom prst="rect">
            <a:avLst/>
          </a:prstGeom>
          <a:solidFill>
            <a:srgbClr val="FAB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思源黑体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421C8-E742-C761-4647-C1918D7AC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AFB53180-6D83-B770-4ECC-C289902BB319}"/>
              </a:ext>
            </a:extLst>
          </p:cNvPr>
          <p:cNvSpPr/>
          <p:nvPr/>
        </p:nvSpPr>
        <p:spPr>
          <a:xfrm rot="5400000" flipV="1">
            <a:off x="6088933" y="754929"/>
            <a:ext cx="6857998" cy="5348143"/>
          </a:xfrm>
          <a:prstGeom prst="round2SameRect">
            <a:avLst>
              <a:gd name="adj1" fmla="val 5831"/>
              <a:gd name="adj2" fmla="val 0"/>
            </a:avLst>
          </a:prstGeom>
          <a:gradFill flip="none" rotWithShape="0">
            <a:gsLst>
              <a:gs pos="28000">
                <a:schemeClr val="accent3"/>
              </a:gs>
              <a:gs pos="63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思源黑体 CN Normal" panose="020B0400000000000000" pitchFamily="34" charset="-122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0022145-D714-9363-8B20-268C3D9B49B0}"/>
              </a:ext>
            </a:extLst>
          </p:cNvPr>
          <p:cNvSpPr txBox="1">
            <a:spLocks/>
          </p:cNvSpPr>
          <p:nvPr/>
        </p:nvSpPr>
        <p:spPr>
          <a:xfrm>
            <a:off x="838200" y="473336"/>
            <a:ext cx="80010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F56"/>
              </a:solidFill>
              <a:effectLst/>
              <a:uLnTx/>
              <a:uFillTx/>
              <a:latin typeface="思源黑体 CN Normal" panose="020B0400000000000000" pitchFamily="34" charset="-122"/>
              <a:ea typeface="+mj-ea"/>
              <a:cs typeface="+mj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A28A4C-254F-77F8-754B-7F60F3F28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77" y="468923"/>
            <a:ext cx="11224847" cy="1127980"/>
          </a:xfrm>
        </p:spPr>
        <p:txBody>
          <a:bodyPr/>
          <a:lstStyle/>
          <a:p>
            <a:r>
              <a:rPr lang="en-US" i="1" dirty="0"/>
              <a:t>MIS Quarterly</a:t>
            </a: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622E42CE-0B04-4C4B-C39A-A3443E012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8" y="1731963"/>
            <a:ext cx="5916177" cy="4351337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Business Source Premier </a:t>
            </a:r>
            <a:r>
              <a:rPr lang="zh-CN" altLang="en-US" sz="2400" b="1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作为</a:t>
            </a:r>
            <a:r>
              <a:rPr lang="en-US" sz="2400" b="1" i="1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MIS Quarterly</a:t>
            </a:r>
            <a:r>
              <a:rPr lang="zh-CN" altLang="en-US" sz="2400" b="1" i="1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</a:t>
            </a:r>
            <a:r>
              <a:rPr lang="zh-CN" altLang="en-US" sz="2400" b="1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机构电子期刊平台</a:t>
            </a:r>
            <a:endParaRPr lang="en-US" sz="2400" b="1" i="1" dirty="0">
              <a:solidFill>
                <a:schemeClr val="accent2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r>
              <a:rPr lang="en-US" sz="2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Quarterly</a:t>
            </a:r>
            <a:r>
              <a:rPr lang="zh-CN" altLang="en-US" sz="2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是一本同行评审期刊，专注于管理信息系统和信息技术的研究</a:t>
            </a:r>
            <a:endParaRPr lang="en-US" sz="24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r>
              <a:rPr lang="zh-CN" altLang="en-US" sz="2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被视为信息系统领域的领先出版物</a:t>
            </a:r>
            <a:endParaRPr lang="en-US" altLang="zh-CN" sz="24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r>
              <a:rPr lang="zh-CN" altLang="en-US" sz="2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提供自</a:t>
            </a:r>
            <a:r>
              <a:rPr lang="en-US" altLang="zh-CN" sz="2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1977</a:t>
            </a:r>
            <a:r>
              <a:rPr lang="zh-CN" altLang="en-US" sz="2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年至今的全文</a:t>
            </a:r>
            <a:endParaRPr lang="en-US" sz="24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2" name="Picture 1" descr="A close-up of a red and white logo&#10;&#10;Description automatically generated">
            <a:extLst>
              <a:ext uri="{FF2B5EF4-FFF2-40B4-BE49-F238E27FC236}">
                <a16:creationId xmlns:a16="http://schemas.microsoft.com/office/drawing/2014/main" id="{DA8B7AC0-3ECE-A814-C054-F700C9C31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6209" y="554571"/>
            <a:ext cx="4442300" cy="5748859"/>
          </a:xfrm>
          <a:prstGeom prst="roundRect">
            <a:avLst>
              <a:gd name="adj" fmla="val 5933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231858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68379-D704-92D9-E6DF-602B5416B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2B4CD7A-D626-00C3-3E9A-8FBC02C41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80" y="1154725"/>
            <a:ext cx="3760432" cy="2353790"/>
          </a:xfrm>
        </p:spPr>
        <p:txBody>
          <a:bodyPr/>
          <a:lstStyle/>
          <a:p>
            <a:r>
              <a:rPr lang="en-US" sz="5400" dirty="0"/>
              <a:t>Business Source Premier</a:t>
            </a:r>
            <a:endParaRPr lang="en-US" sz="5400" b="0" dirty="0">
              <a:solidFill>
                <a:schemeClr val="accent3"/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4F4653A-7251-0B00-6496-638A01E9FDD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86200" y="240326"/>
          <a:ext cx="7782342" cy="631287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566612">
                  <a:extLst>
                    <a:ext uri="{9D8B030D-6E8A-4147-A177-3AD203B41FA5}">
                      <a16:colId xmlns:a16="http://schemas.microsoft.com/office/drawing/2014/main" val="205041435"/>
                    </a:ext>
                  </a:extLst>
                </a:gridCol>
                <a:gridCol w="2215730">
                  <a:extLst>
                    <a:ext uri="{9D8B030D-6E8A-4147-A177-3AD203B41FA5}">
                      <a16:colId xmlns:a16="http://schemas.microsoft.com/office/drawing/2014/main" val="514684776"/>
                    </a:ext>
                  </a:extLst>
                </a:gridCol>
              </a:tblGrid>
              <a:tr h="775539">
                <a:tc>
                  <a:txBody>
                    <a:bodyPr/>
                    <a:lstStyle/>
                    <a:p>
                      <a:pPr algn="l" rtl="0" fontAlgn="base"/>
                      <a:r>
                        <a:rPr lang="zh-CN" altLang="en-US" sz="28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案例研究 </a:t>
                      </a:r>
                      <a:r>
                        <a:rPr lang="en-US" altLang="zh-CN" sz="28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– </a:t>
                      </a:r>
                      <a:r>
                        <a:rPr lang="zh-CN" altLang="en-US" sz="28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商业</a:t>
                      </a:r>
                      <a:endParaRPr lang="en-US" sz="2800" b="0" i="0" dirty="0">
                        <a:solidFill>
                          <a:schemeClr val="bg1"/>
                        </a:solidFill>
                        <a:effectLst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3600" b="1" i="0" dirty="0">
                          <a:solidFill>
                            <a:schemeClr val="accent1"/>
                          </a:solidFill>
                          <a:effectLst/>
                          <a:latin typeface="思源黑体 CN Normal" panose="020B0400000000000000" pitchFamily="34" charset="-122"/>
                        </a:rPr>
                        <a:t>8,063</a:t>
                      </a:r>
                    </a:p>
                  </a:txBody>
                  <a:tcPr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910472"/>
                  </a:ext>
                </a:extLst>
              </a:tr>
              <a:tr h="775539">
                <a:tc>
                  <a:txBody>
                    <a:bodyPr/>
                    <a:lstStyle/>
                    <a:p>
                      <a:pPr algn="l" rtl="0" fontAlgn="base"/>
                      <a:r>
                        <a:rPr lang="zh-CN" altLang="en-US" sz="28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公司报告</a:t>
                      </a:r>
                      <a:endParaRPr lang="en-US" sz="2800" b="0" i="0" dirty="0">
                        <a:solidFill>
                          <a:schemeClr val="bg1"/>
                        </a:solidFill>
                        <a:effectLst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3600" b="1" i="0" dirty="0">
                          <a:solidFill>
                            <a:schemeClr val="accent1"/>
                          </a:solidFill>
                          <a:effectLst/>
                          <a:latin typeface="思源黑体 CN Normal" panose="020B0400000000000000" pitchFamily="34" charset="-122"/>
                        </a:rPr>
                        <a:t>17,572</a:t>
                      </a:r>
                    </a:p>
                  </a:txBody>
                  <a:tcPr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049895"/>
                  </a:ext>
                </a:extLst>
              </a:tr>
              <a:tr h="829819">
                <a:tc>
                  <a:txBody>
                    <a:bodyPr/>
                    <a:lstStyle/>
                    <a:p>
                      <a:pPr algn="l" rtl="0" fontAlgn="base"/>
                      <a:r>
                        <a:rPr lang="zh-CN" altLang="en-US" sz="28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国家经济报告</a:t>
                      </a:r>
                      <a:endParaRPr lang="en-US" sz="2800" b="0" i="0" dirty="0">
                        <a:solidFill>
                          <a:schemeClr val="bg1"/>
                        </a:solidFill>
                        <a:effectLst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3600" b="1" i="0" dirty="0">
                          <a:solidFill>
                            <a:schemeClr val="accent1"/>
                          </a:solidFill>
                          <a:effectLst/>
                          <a:latin typeface="思源黑体 CN Normal" panose="020B0400000000000000" pitchFamily="34" charset="-122"/>
                        </a:rPr>
                        <a:t>897</a:t>
                      </a:r>
                    </a:p>
                  </a:txBody>
                  <a:tcPr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349125"/>
                  </a:ext>
                </a:extLst>
              </a:tr>
              <a:tr h="829819">
                <a:tc>
                  <a:txBody>
                    <a:bodyPr/>
                    <a:lstStyle/>
                    <a:p>
                      <a:pPr algn="l" rtl="0" fontAlgn="base"/>
                      <a:r>
                        <a:rPr lang="zh-CN" altLang="en-US" sz="28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行业报告</a:t>
                      </a:r>
                      <a:endParaRPr lang="en-US" sz="2800" b="0" i="0" dirty="0">
                        <a:solidFill>
                          <a:schemeClr val="bg1"/>
                        </a:solidFill>
                        <a:effectLst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3600" b="1" i="0" dirty="0">
                          <a:solidFill>
                            <a:schemeClr val="accent1"/>
                          </a:solidFill>
                          <a:effectLst/>
                          <a:latin typeface="思源黑体 CN Normal" panose="020B0400000000000000" pitchFamily="34" charset="-122"/>
                        </a:rPr>
                        <a:t>7,510</a:t>
                      </a:r>
                    </a:p>
                  </a:txBody>
                  <a:tcPr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861206"/>
                  </a:ext>
                </a:extLst>
              </a:tr>
              <a:tr h="775539">
                <a:tc>
                  <a:txBody>
                    <a:bodyPr/>
                    <a:lstStyle/>
                    <a:p>
                      <a:pPr algn="l" rtl="0" fontAlgn="base"/>
                      <a:r>
                        <a:rPr lang="zh-CN" altLang="en-US" sz="28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市场研究报告</a:t>
                      </a:r>
                      <a:endParaRPr lang="en-US" sz="2800" b="0" i="0" dirty="0">
                        <a:solidFill>
                          <a:schemeClr val="bg1"/>
                        </a:solidFill>
                        <a:effectLst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3600" b="1" i="0" dirty="0">
                          <a:solidFill>
                            <a:schemeClr val="accent1"/>
                          </a:solidFill>
                          <a:effectLst/>
                          <a:latin typeface="思源黑体 CN Normal" panose="020B0400000000000000" pitchFamily="34" charset="-122"/>
                        </a:rPr>
                        <a:t>105</a:t>
                      </a:r>
                    </a:p>
                  </a:txBody>
                  <a:tcPr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694329"/>
                  </a:ext>
                </a:extLst>
              </a:tr>
              <a:tr h="77553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8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SWOT </a:t>
                      </a:r>
                      <a:r>
                        <a:rPr lang="zh-CN" altLang="en-US" sz="28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分析</a:t>
                      </a:r>
                      <a:endParaRPr lang="en-US" sz="2800" b="0" i="0" dirty="0">
                        <a:solidFill>
                          <a:schemeClr val="bg1"/>
                        </a:solidFill>
                        <a:effectLst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3600" b="1" i="0" dirty="0">
                          <a:solidFill>
                            <a:schemeClr val="accent1"/>
                          </a:solidFill>
                          <a:effectLst/>
                          <a:latin typeface="思源黑体 CN Normal" panose="020B0400000000000000" pitchFamily="34" charset="-122"/>
                        </a:rPr>
                        <a:t>5,661</a:t>
                      </a:r>
                    </a:p>
                  </a:txBody>
                  <a:tcPr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57105"/>
                  </a:ext>
                </a:extLst>
              </a:tr>
              <a:tr h="775539">
                <a:tc>
                  <a:txBody>
                    <a:bodyPr/>
                    <a:lstStyle/>
                    <a:p>
                      <a:pPr algn="l" rtl="0" fontAlgn="base"/>
                      <a:r>
                        <a:rPr lang="zh-CN" altLang="en-US" sz="28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视频 </a:t>
                      </a:r>
                      <a:r>
                        <a:rPr lang="en-US" altLang="zh-CN" sz="28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– </a:t>
                      </a:r>
                      <a:r>
                        <a:rPr lang="zh-CN" altLang="en-US" sz="28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来自美联社</a:t>
                      </a:r>
                      <a:endParaRPr lang="en-US" sz="2800" b="0" i="0" dirty="0">
                        <a:solidFill>
                          <a:schemeClr val="bg1"/>
                        </a:solidFill>
                        <a:effectLst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3600" b="1" i="0" dirty="0">
                          <a:solidFill>
                            <a:schemeClr val="accent1"/>
                          </a:solidFill>
                          <a:effectLst/>
                          <a:latin typeface="思源黑体 CN Normal" panose="020B0400000000000000" pitchFamily="34" charset="-122"/>
                        </a:rPr>
                        <a:t>78,000+</a:t>
                      </a:r>
                    </a:p>
                  </a:txBody>
                  <a:tcPr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10644"/>
                  </a:ext>
                </a:extLst>
              </a:tr>
              <a:tr h="775539">
                <a:tc>
                  <a:txBody>
                    <a:bodyPr/>
                    <a:lstStyle/>
                    <a:p>
                      <a:pPr algn="l" rtl="0" fontAlgn="base"/>
                      <a:r>
                        <a:rPr lang="zh-CN" altLang="en-US" sz="28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工作论文 </a:t>
                      </a:r>
                      <a:r>
                        <a:rPr lang="en-US" altLang="zh-CN" sz="28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– </a:t>
                      </a:r>
                      <a:r>
                        <a:rPr lang="zh-CN" altLang="en-US" sz="28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商业</a:t>
                      </a:r>
                      <a:endParaRPr lang="en-US" sz="2800" b="0" i="0" dirty="0">
                        <a:solidFill>
                          <a:schemeClr val="bg1"/>
                        </a:solidFill>
                        <a:effectLst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3600" b="1" i="0" kern="1200" dirty="0">
                          <a:solidFill>
                            <a:schemeClr val="accent1"/>
                          </a:solidFill>
                          <a:effectLst/>
                          <a:latin typeface="思源黑体 CN Normal" panose="020B0400000000000000" pitchFamily="34" charset="-122"/>
                          <a:ea typeface="+mn-ea"/>
                          <a:cs typeface="+mn-cs"/>
                        </a:rPr>
                        <a:t>955</a:t>
                      </a:r>
                    </a:p>
                  </a:txBody>
                  <a:tcPr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127334"/>
                  </a:ext>
                </a:extLst>
              </a:tr>
            </a:tbl>
          </a:graphicData>
        </a:graphic>
      </p:graphicFrame>
      <p:sp>
        <p:nvSpPr>
          <p:cNvPr id="4" name="Title 8">
            <a:extLst>
              <a:ext uri="{FF2B5EF4-FFF2-40B4-BE49-F238E27FC236}">
                <a16:creationId xmlns:a16="http://schemas.microsoft.com/office/drawing/2014/main" id="{0ADE1E38-857D-DA3E-BC8E-6FDDA4CA4C89}"/>
              </a:ext>
            </a:extLst>
          </p:cNvPr>
          <p:cNvSpPr txBox="1">
            <a:spLocks/>
          </p:cNvSpPr>
          <p:nvPr/>
        </p:nvSpPr>
        <p:spPr>
          <a:xfrm>
            <a:off x="662480" y="3508515"/>
            <a:ext cx="3760432" cy="23537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0" dirty="0">
                <a:solidFill>
                  <a:schemeClr val="accent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非期刊</a:t>
            </a:r>
            <a:endParaRPr lang="en-US" altLang="zh-CN" sz="4000" b="0" dirty="0">
              <a:solidFill>
                <a:schemeClr val="accent3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r>
              <a:rPr lang="zh-CN" altLang="en-US" sz="4000" b="0" dirty="0">
                <a:solidFill>
                  <a:schemeClr val="accent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全文内容</a:t>
            </a:r>
            <a:endParaRPr lang="en-US" sz="4000" b="0" dirty="0">
              <a:solidFill>
                <a:schemeClr val="accent3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818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95AA28-18EF-D2F3-4465-FF6A397B6BD6}"/>
              </a:ext>
            </a:extLst>
          </p:cNvPr>
          <p:cNvSpPr/>
          <p:nvPr/>
        </p:nvSpPr>
        <p:spPr>
          <a:xfrm>
            <a:off x="0" y="0"/>
            <a:ext cx="12192000" cy="954968"/>
          </a:xfrm>
          <a:prstGeom prst="rect">
            <a:avLst/>
          </a:prstGeom>
          <a:solidFill>
            <a:srgbClr val="3E75CF"/>
          </a:solidFill>
          <a:ln w="12700" cap="flat" cmpd="sng" algn="ctr">
            <a:solidFill>
              <a:srgbClr val="3E75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75CF"/>
              </a:solidFill>
              <a:effectLst/>
              <a:uLnTx/>
              <a:uFillTx/>
              <a:latin typeface="思源黑体" panose="020B050000000000000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973CA3-95FB-9DF9-2402-92026CFAB505}"/>
              </a:ext>
            </a:extLst>
          </p:cNvPr>
          <p:cNvSpPr txBox="1"/>
          <p:nvPr/>
        </p:nvSpPr>
        <p:spPr>
          <a:xfrm>
            <a:off x="603094" y="197214"/>
            <a:ext cx="530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" panose="020B0500000000000000"/>
                <a:ea typeface="+mn-ea"/>
                <a:cs typeface="Calibri" panose="020F0502020204030204" pitchFamily="34" charset="0"/>
              </a:rPr>
              <a:t>访问途径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E1F77F-0140-E63F-8C25-C4131777404A}"/>
              </a:ext>
            </a:extLst>
          </p:cNvPr>
          <p:cNvSpPr txBox="1"/>
          <p:nvPr/>
        </p:nvSpPr>
        <p:spPr>
          <a:xfrm>
            <a:off x="603094" y="1142566"/>
            <a:ext cx="3807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" panose="020B0500000000000000"/>
                <a:ea typeface="+mn-ea"/>
                <a:cs typeface="+mn-cs"/>
              </a:rPr>
              <a:t>New UI Improved over Classic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" panose="020B0500000000000000"/>
                <a:ea typeface="+mn-ea"/>
                <a:cs typeface="+mn-cs"/>
              </a:rPr>
              <a:t>HTML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" panose="020B0500000000000000"/>
                <a:ea typeface="+mn-ea"/>
                <a:cs typeface="+mn-cs"/>
              </a:rPr>
              <a:t>and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" panose="020B0500000000000000"/>
                <a:ea typeface="+mn-ea"/>
                <a:cs typeface="+mn-cs"/>
              </a:rPr>
              <a:t> PDF Full Text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F64287-CD21-9542-F3DF-0D33B4D1E4CB}"/>
              </a:ext>
            </a:extLst>
          </p:cNvPr>
          <p:cNvSpPr txBox="1">
            <a:spLocks/>
          </p:cNvSpPr>
          <p:nvPr/>
        </p:nvSpPr>
        <p:spPr>
          <a:xfrm>
            <a:off x="790661" y="1327597"/>
            <a:ext cx="10462886" cy="8144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dirty="0">
                <a:latin typeface="思源黑体" panose="020B0500000000000000"/>
                <a:ea typeface="思源黑体" panose="020B0500000000000000"/>
              </a:rPr>
              <a:t>EBSCOhost</a:t>
            </a:r>
            <a:r>
              <a:rPr lang="zh-CN" altLang="en-US" dirty="0">
                <a:latin typeface="思源黑体" panose="020B0500000000000000"/>
                <a:ea typeface="思源黑体" panose="020B0500000000000000"/>
              </a:rPr>
              <a:t>用户界面具有许多改进，包括个性化控制面板、新式结果列表、增强的显示、更多的引用和共享选项，以及增强的详细记录和用户体验。</a:t>
            </a:r>
            <a:endParaRPr lang="en-US" altLang="zh-CN" dirty="0">
              <a:latin typeface="思源黑体" panose="020B0500000000000000"/>
              <a:ea typeface="思源黑体" panose="020B050000000000000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1FA22EF7-0E2B-E0B5-2F5E-24344C112094}"/>
              </a:ext>
            </a:extLst>
          </p:cNvPr>
          <p:cNvGrpSpPr/>
          <p:nvPr/>
        </p:nvGrpSpPr>
        <p:grpSpPr>
          <a:xfrm>
            <a:off x="6409113" y="2595749"/>
            <a:ext cx="4089812" cy="3539044"/>
            <a:chOff x="6604002" y="1651820"/>
            <a:chExt cx="3886610" cy="4208206"/>
          </a:xfrm>
        </p:grpSpPr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900DC7CC-0CD5-802D-B625-83686E16CD0A}"/>
                </a:ext>
              </a:extLst>
            </p:cNvPr>
            <p:cNvSpPr txBox="1"/>
            <p:nvPr/>
          </p:nvSpPr>
          <p:spPr>
            <a:xfrm>
              <a:off x="7037697" y="2017342"/>
              <a:ext cx="3019218" cy="26715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/>
                  </a:solidFill>
                  <a:latin typeface="思源黑体" panose="020B0500000000000000"/>
                  <a:ea typeface="思源黑体" panose="020B0500000000000000"/>
                  <a:cs typeface="Noto Sans" panose="020B0502040504020204" pitchFamily="34" charset="0"/>
                </a:rPr>
                <a:t>图书馆主页查找链接</a:t>
              </a:r>
              <a:endParaRPr lang="en-US" altLang="zh-CN" sz="2000" b="1" dirty="0">
                <a:solidFill>
                  <a:schemeClr val="tx1"/>
                </a:solidFill>
                <a:latin typeface="思源黑体" panose="020B0500000000000000"/>
                <a:ea typeface="思源黑体" panose="020B0500000000000000"/>
                <a:cs typeface="Noto Sans" panose="020B0502040504020204" pitchFamily="34" charset="0"/>
              </a:endParaRPr>
            </a:p>
            <a:p>
              <a:pPr algn="ctr"/>
              <a:endParaRPr lang="en-US" sz="2000" dirty="0">
                <a:solidFill>
                  <a:schemeClr val="tx1"/>
                </a:solidFill>
                <a:latin typeface="思源黑体" panose="020B0500000000000000"/>
                <a:ea typeface="思源黑体" panose="020B0500000000000000"/>
                <a:cs typeface="Noto Sans" panose="020B0502040504020204" pitchFamily="34" charset="0"/>
              </a:endParaRPr>
            </a:p>
            <a:p>
              <a:pPr algn="ctr"/>
              <a:r>
                <a:rPr lang="zh-CN" altLang="en-US" sz="2000" dirty="0">
                  <a:solidFill>
                    <a:schemeClr val="tx2"/>
                  </a:solidFill>
                  <a:latin typeface="思源黑体" panose="020B0500000000000000"/>
                  <a:ea typeface="思源黑体" panose="020B0500000000000000"/>
                  <a:cs typeface="Noto Sans" panose="020B0502040504020204" pitchFamily="34" charset="0"/>
                </a:rPr>
                <a:t>图书馆主页中点击“电子资源数据库”，找到</a:t>
              </a:r>
              <a:r>
                <a:rPr lang="en-US" altLang="zh-CN" sz="2000" dirty="0">
                  <a:solidFill>
                    <a:schemeClr val="tx2"/>
                  </a:solidFill>
                  <a:latin typeface="思源黑体" panose="020B0500000000000000"/>
                  <a:ea typeface="思源黑体" panose="020B0500000000000000"/>
                  <a:cs typeface="Noto Sans" panose="020B0502040504020204" pitchFamily="34" charset="0"/>
                </a:rPr>
                <a:t>EBSCO</a:t>
              </a:r>
              <a:r>
                <a:rPr lang="zh-CN" altLang="en-US" sz="2000" dirty="0">
                  <a:solidFill>
                    <a:schemeClr val="tx2"/>
                  </a:solidFill>
                  <a:latin typeface="思源黑体" panose="020B0500000000000000"/>
                  <a:ea typeface="思源黑体" panose="020B0500000000000000"/>
                  <a:cs typeface="Noto Sans" panose="020B0502040504020204" pitchFamily="34" charset="0"/>
                </a:rPr>
                <a:t>，点击链接即可进入选择数据页面，或者直接进入检索页面</a:t>
              </a:r>
              <a:endParaRPr lang="en-AU" sz="2000" u="sng" dirty="0">
                <a:solidFill>
                  <a:schemeClr val="tx2"/>
                </a:solidFill>
                <a:latin typeface="思源黑体" panose="020B0500000000000000"/>
                <a:ea typeface="思源黑体" panose="020B0500000000000000"/>
                <a:cs typeface="Noto Sans" panose="020B0502040504020204" pitchFamily="34" charset="0"/>
              </a:endParaRPr>
            </a:p>
          </p:txBody>
        </p:sp>
        <p:sp>
          <p:nvSpPr>
            <p:cNvPr id="9" name="Flowchart: Off-page Connector 5">
              <a:extLst>
                <a:ext uri="{FF2B5EF4-FFF2-40B4-BE49-F238E27FC236}">
                  <a16:creationId xmlns:a16="http://schemas.microsoft.com/office/drawing/2014/main" id="{270B3AA9-0A8D-9521-345F-6F719E6DBFF2}"/>
                </a:ext>
              </a:extLst>
            </p:cNvPr>
            <p:cNvSpPr/>
            <p:nvPr/>
          </p:nvSpPr>
          <p:spPr>
            <a:xfrm>
              <a:off x="6604002" y="1651820"/>
              <a:ext cx="3886610" cy="420820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8000"/>
                <a:gd name="connsiteX1" fmla="*/ 10000 w 10000"/>
                <a:gd name="connsiteY1" fmla="*/ 0 h 8000"/>
                <a:gd name="connsiteX2" fmla="*/ 10000 w 10000"/>
                <a:gd name="connsiteY2" fmla="*/ 8000 h 8000"/>
                <a:gd name="connsiteX3" fmla="*/ 5033 w 10000"/>
                <a:gd name="connsiteY3" fmla="*/ 5649 h 8000"/>
                <a:gd name="connsiteX4" fmla="*/ 0 w 10000"/>
                <a:gd name="connsiteY4" fmla="*/ 8000 h 8000"/>
                <a:gd name="connsiteX5" fmla="*/ 0 w 10000"/>
                <a:gd name="connsiteY5" fmla="*/ 0 h 8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5164 w 10000"/>
                <a:gd name="connsiteY3" fmla="*/ 8117 h 10000"/>
                <a:gd name="connsiteX4" fmla="*/ 0 w 10000"/>
                <a:gd name="connsiteY4" fmla="*/ 10000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4903 w 10000"/>
                <a:gd name="connsiteY3" fmla="*/ 8117 h 10000"/>
                <a:gd name="connsiteX4" fmla="*/ 0 w 10000"/>
                <a:gd name="connsiteY4" fmla="*/ 10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4903" y="8117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0" rtlCol="0" anchor="t" anchorCtr="0"/>
            <a:lstStyle/>
            <a:p>
              <a:pPr algn="ctr"/>
              <a:endParaRPr lang="en-AU" sz="2000" u="sng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Noto Sans" panose="020B0502040504020204" pitchFamily="34" charset="0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6A7E7A35-3ADB-D07F-8875-51F6D96182AF}"/>
              </a:ext>
            </a:extLst>
          </p:cNvPr>
          <p:cNvGrpSpPr/>
          <p:nvPr/>
        </p:nvGrpSpPr>
        <p:grpSpPr>
          <a:xfrm>
            <a:off x="845288" y="2595749"/>
            <a:ext cx="3886610" cy="3539044"/>
            <a:chOff x="1622695" y="1651820"/>
            <a:chExt cx="4044000" cy="4208206"/>
          </a:xfrm>
        </p:grpSpPr>
        <p:sp>
          <p:nvSpPr>
            <p:cNvPr id="12" name="Flowchart: Off-page Connector 5">
              <a:extLst>
                <a:ext uri="{FF2B5EF4-FFF2-40B4-BE49-F238E27FC236}">
                  <a16:creationId xmlns:a16="http://schemas.microsoft.com/office/drawing/2014/main" id="{01D4092B-EB69-8CF9-1372-92D5D71DFB51}"/>
                </a:ext>
              </a:extLst>
            </p:cNvPr>
            <p:cNvSpPr/>
            <p:nvPr/>
          </p:nvSpPr>
          <p:spPr>
            <a:xfrm>
              <a:off x="1701390" y="1651820"/>
              <a:ext cx="3886610" cy="420820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8000"/>
                <a:gd name="connsiteX1" fmla="*/ 10000 w 10000"/>
                <a:gd name="connsiteY1" fmla="*/ 0 h 8000"/>
                <a:gd name="connsiteX2" fmla="*/ 10000 w 10000"/>
                <a:gd name="connsiteY2" fmla="*/ 8000 h 8000"/>
                <a:gd name="connsiteX3" fmla="*/ 5033 w 10000"/>
                <a:gd name="connsiteY3" fmla="*/ 5649 h 8000"/>
                <a:gd name="connsiteX4" fmla="*/ 0 w 10000"/>
                <a:gd name="connsiteY4" fmla="*/ 8000 h 8000"/>
                <a:gd name="connsiteX5" fmla="*/ 0 w 10000"/>
                <a:gd name="connsiteY5" fmla="*/ 0 h 8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5164 w 10000"/>
                <a:gd name="connsiteY3" fmla="*/ 8117 h 10000"/>
                <a:gd name="connsiteX4" fmla="*/ 0 w 10000"/>
                <a:gd name="connsiteY4" fmla="*/ 10000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4903 w 10000"/>
                <a:gd name="connsiteY3" fmla="*/ 8117 h 10000"/>
                <a:gd name="connsiteX4" fmla="*/ 0 w 10000"/>
                <a:gd name="connsiteY4" fmla="*/ 10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4903" y="8117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0" rtlCol="0" anchor="t" anchorCtr="0"/>
            <a:lstStyle/>
            <a:p>
              <a:pPr algn="ctr"/>
              <a:endParaRPr lang="en-AU" sz="2000" u="sng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Noto Sans" panose="020B0502040504020204" pitchFamily="34" charset="0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D1153B13-548D-479B-2D90-33034F7FD883}"/>
                </a:ext>
              </a:extLst>
            </p:cNvPr>
            <p:cNvSpPr txBox="1"/>
            <p:nvPr/>
          </p:nvSpPr>
          <p:spPr>
            <a:xfrm>
              <a:off x="1622695" y="2465871"/>
              <a:ext cx="4044000" cy="12077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/>
                  </a:solidFill>
                  <a:latin typeface="思源黑体" panose="020B0500000000000000" pitchFamily="34" charset="-122"/>
                  <a:ea typeface="思源黑体" panose="020B0500000000000000"/>
                  <a:cs typeface="Noto Sans" panose="020B0502040504020204" pitchFamily="34" charset="0"/>
                </a:rPr>
                <a:t>校园网</a:t>
              </a:r>
              <a:r>
                <a:rPr lang="en-US" sz="2000" b="1" dirty="0">
                  <a:solidFill>
                    <a:schemeClr val="tx1"/>
                  </a:solidFill>
                  <a:latin typeface="思源黑体" panose="020B0500000000000000" pitchFamily="34" charset="-122"/>
                  <a:ea typeface="思源黑体" panose="020B0500000000000000"/>
                  <a:cs typeface="Noto Sans" panose="020B0502040504020204" pitchFamily="34" charset="0"/>
                </a:rPr>
                <a:t>IP</a:t>
              </a:r>
              <a:r>
                <a:rPr lang="zh-CN" altLang="en-US" sz="2000" b="1" dirty="0">
                  <a:solidFill>
                    <a:schemeClr val="tx1"/>
                  </a:solidFill>
                  <a:latin typeface="思源黑体" panose="020B0500000000000000" pitchFamily="34" charset="-122"/>
                  <a:ea typeface="思源黑体" panose="020B0500000000000000"/>
                  <a:cs typeface="Noto Sans" panose="020B0502040504020204" pitchFamily="34" charset="0"/>
                </a:rPr>
                <a:t>识别</a:t>
              </a:r>
              <a:endParaRPr lang="en-US" altLang="zh-CN" sz="2000" b="1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/>
                <a:cs typeface="Noto Sans" panose="020B0502040504020204" pitchFamily="34" charset="0"/>
              </a:endParaRPr>
            </a:p>
            <a:p>
              <a:pPr algn="ctr"/>
              <a:endParaRPr lang="en-US" sz="2000" dirty="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/>
                <a:cs typeface="Noto Sans" panose="020B0502040504020204" pitchFamily="34" charset="0"/>
              </a:endParaRPr>
            </a:p>
            <a:p>
              <a:pPr algn="ctr"/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思源黑体 CN Bold" panose="020B0800000000000000" pitchFamily="34" charset="-122"/>
                  <a:ea typeface="思源黑体" panose="020B0500000000000000"/>
                  <a:cs typeface="+mj-cs"/>
                </a:rPr>
                <a:t>https://research.ebsco.com/</a:t>
              </a:r>
              <a:endParaRPr lang="en-US" sz="2000" dirty="0">
                <a:solidFill>
                  <a:schemeClr val="tx2"/>
                </a:solidFill>
                <a:latin typeface="思源黑体" panose="020B0500000000000000" pitchFamily="34" charset="-122"/>
                <a:ea typeface="思源黑体" panose="020B0500000000000000"/>
                <a:cs typeface="Noto Sans" panose="020B050204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791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03D358B-3A28-69DD-3BBB-C22F2EF4E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4939" y="1536192"/>
            <a:ext cx="9633857" cy="3895344"/>
          </a:xfrm>
        </p:spPr>
        <p:txBody>
          <a:bodyPr/>
          <a:lstStyle/>
          <a:p>
            <a:r>
              <a:rPr lang="zh-CN" altLang="en-US" b="1" dirty="0"/>
              <a:t>中文</a:t>
            </a:r>
            <a:r>
              <a:rPr lang="zh-CN" altLang="en-US" dirty="0"/>
              <a:t>：人工智能在工程中的应用案例有哪些？</a:t>
            </a:r>
          </a:p>
          <a:p>
            <a:r>
              <a:rPr lang="zh-CN" altLang="en-US" b="1" dirty="0"/>
              <a:t>英文</a:t>
            </a:r>
            <a:r>
              <a:rPr lang="zh-CN" altLang="en-US" dirty="0"/>
              <a:t>：</a:t>
            </a:r>
            <a:r>
              <a:rPr lang="en-US" altLang="zh-CN" dirty="0"/>
              <a:t>What are the applications of AI in engineering?</a:t>
            </a:r>
          </a:p>
          <a:p>
            <a:r>
              <a:rPr lang="zh-CN" altLang="en-US" b="1" dirty="0"/>
              <a:t>中文</a:t>
            </a:r>
            <a:r>
              <a:rPr lang="zh-CN" altLang="en-US" dirty="0"/>
              <a:t>：纳米材料的最新合成方法有哪些？</a:t>
            </a:r>
          </a:p>
          <a:p>
            <a:r>
              <a:rPr lang="zh-CN" altLang="en-US" b="1" dirty="0"/>
              <a:t>英文</a:t>
            </a:r>
            <a:r>
              <a:rPr lang="zh-CN" altLang="en-US" dirty="0"/>
              <a:t>：</a:t>
            </a:r>
            <a:r>
              <a:rPr lang="en-US" altLang="zh-CN" dirty="0"/>
              <a:t>What are the latest synthesis methods for nanomaterials?</a:t>
            </a:r>
          </a:p>
          <a:p>
            <a:r>
              <a:rPr lang="zh-CN" altLang="en-US" b="1" dirty="0"/>
              <a:t>中文</a:t>
            </a:r>
            <a:r>
              <a:rPr lang="zh-CN" altLang="en-US" dirty="0"/>
              <a:t>：可持续农业的发展趋势有哪些？</a:t>
            </a:r>
          </a:p>
          <a:p>
            <a:r>
              <a:rPr lang="zh-CN" altLang="en-US" b="1" dirty="0"/>
              <a:t>英文</a:t>
            </a:r>
            <a:r>
              <a:rPr lang="zh-CN" altLang="en-US" dirty="0"/>
              <a:t>：</a:t>
            </a:r>
            <a:r>
              <a:rPr lang="en-US" altLang="zh-CN" dirty="0"/>
              <a:t>What are the trends in sustainable agriculture?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1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22205-54C1-2A55-D436-E2FCD6AB7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C99DB60-A94D-EFD2-A524-FB54E8D6C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62" y="1276842"/>
            <a:ext cx="7525512" cy="51011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5AED04F-1214-A26B-0633-9378F2056F5C}"/>
              </a:ext>
            </a:extLst>
          </p:cNvPr>
          <p:cNvSpPr/>
          <p:nvPr/>
        </p:nvSpPr>
        <p:spPr>
          <a:xfrm>
            <a:off x="0" y="0"/>
            <a:ext cx="12192000" cy="954968"/>
          </a:xfrm>
          <a:prstGeom prst="rect">
            <a:avLst/>
          </a:prstGeom>
          <a:solidFill>
            <a:srgbClr val="3E75CF"/>
          </a:solidFill>
          <a:ln w="12700" cap="flat" cmpd="sng" algn="ctr">
            <a:solidFill>
              <a:srgbClr val="3E75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75CF"/>
              </a:solidFill>
              <a:effectLst/>
              <a:uLnTx/>
              <a:uFillTx/>
              <a:latin typeface="思源黑体" panose="020B050000000000000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0FB002-C685-FEF9-F926-77ADFACD1961}"/>
              </a:ext>
            </a:extLst>
          </p:cNvPr>
          <p:cNvSpPr txBox="1"/>
          <p:nvPr/>
        </p:nvSpPr>
        <p:spPr>
          <a:xfrm>
            <a:off x="603094" y="197214"/>
            <a:ext cx="530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" panose="020B0500000000000000"/>
                <a:ea typeface="+mn-ea"/>
                <a:cs typeface="Calibri" panose="020F0502020204030204" pitchFamily="34" charset="0"/>
              </a:rPr>
              <a:t>选择数据库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7D6C4BD-5B07-37DB-4273-DA801BE887A0}"/>
              </a:ext>
            </a:extLst>
          </p:cNvPr>
          <p:cNvSpPr txBox="1">
            <a:spLocks/>
          </p:cNvSpPr>
          <p:nvPr/>
        </p:nvSpPr>
        <p:spPr>
          <a:xfrm>
            <a:off x="8153702" y="2575490"/>
            <a:ext cx="3744299" cy="17070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左上角可确认您的机构名称</a:t>
            </a:r>
            <a:endParaRPr lang="en-US" altLang="zh-CN" sz="20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just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点击检索框上方的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所有数据库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，查看您机构所有可用数据库列表。</a:t>
            </a:r>
            <a:endParaRPr lang="en-US" altLang="zh-CN" sz="20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448845-DE92-21E3-D5FD-35F3B083E0C2}"/>
              </a:ext>
            </a:extLst>
          </p:cNvPr>
          <p:cNvSpPr/>
          <p:nvPr/>
        </p:nvSpPr>
        <p:spPr>
          <a:xfrm>
            <a:off x="2624156" y="3105741"/>
            <a:ext cx="1705114" cy="302662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/>
              <a:ea typeface="+mn-ea"/>
              <a:cs typeface="+mn-cs"/>
            </a:endParaRPr>
          </a:p>
        </p:txBody>
      </p:sp>
      <p:pic>
        <p:nvPicPr>
          <p:cNvPr id="8" name="图形 7" descr="徽章 1 纯色填充">
            <a:extLst>
              <a:ext uri="{FF2B5EF4-FFF2-40B4-BE49-F238E27FC236}">
                <a16:creationId xmlns:a16="http://schemas.microsoft.com/office/drawing/2014/main" id="{AAA3B56D-00FF-F543-D930-E8DA3E5B6DB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9604" y="1249443"/>
            <a:ext cx="343857" cy="343857"/>
          </a:xfrm>
          <a:prstGeom prst="rect">
            <a:avLst/>
          </a:prstGeom>
        </p:spPr>
      </p:pic>
      <p:pic>
        <p:nvPicPr>
          <p:cNvPr id="10" name="图形 9" descr="徽章 纯色填充">
            <a:extLst>
              <a:ext uri="{FF2B5EF4-FFF2-40B4-BE49-F238E27FC236}">
                <a16:creationId xmlns:a16="http://schemas.microsoft.com/office/drawing/2014/main" id="{EA279C2D-720B-6558-7D3C-A1F8448C452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76824" y="3085143"/>
            <a:ext cx="343857" cy="343857"/>
          </a:xfrm>
          <a:prstGeom prst="rect">
            <a:avLst/>
          </a:prstGeom>
        </p:spPr>
      </p:pic>
      <p:pic>
        <p:nvPicPr>
          <p:cNvPr id="21" name="图形 20" descr="徽章 1 纯色填充">
            <a:extLst>
              <a:ext uri="{FF2B5EF4-FFF2-40B4-BE49-F238E27FC236}">
                <a16:creationId xmlns:a16="http://schemas.microsoft.com/office/drawing/2014/main" id="{99FC3A54-C489-55D2-3229-F1740CBE69D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09845" y="2619300"/>
            <a:ext cx="343857" cy="343857"/>
          </a:xfrm>
          <a:prstGeom prst="rect">
            <a:avLst/>
          </a:prstGeom>
        </p:spPr>
      </p:pic>
      <p:pic>
        <p:nvPicPr>
          <p:cNvPr id="22" name="图形 21" descr="徽章 纯色填充">
            <a:extLst>
              <a:ext uri="{FF2B5EF4-FFF2-40B4-BE49-F238E27FC236}">
                <a16:creationId xmlns:a16="http://schemas.microsoft.com/office/drawing/2014/main" id="{05553221-54E0-211A-F9E8-03BC89E8397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08002" y="3072505"/>
            <a:ext cx="343857" cy="3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AEB85-F555-D041-A82A-ABF4CA7AE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4352EB-D216-D4F8-B3B0-F36BCDEDA06F}"/>
              </a:ext>
            </a:extLst>
          </p:cNvPr>
          <p:cNvGrpSpPr/>
          <p:nvPr/>
        </p:nvGrpSpPr>
        <p:grpSpPr>
          <a:xfrm>
            <a:off x="493143" y="1488336"/>
            <a:ext cx="6861447" cy="4687044"/>
            <a:chOff x="493143" y="1488336"/>
            <a:chExt cx="6861447" cy="468704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116C504-A998-9173-66A6-437140F68276}"/>
                </a:ext>
              </a:extLst>
            </p:cNvPr>
            <p:cNvGrpSpPr/>
            <p:nvPr/>
          </p:nvGrpSpPr>
          <p:grpSpPr>
            <a:xfrm>
              <a:off x="493143" y="1488336"/>
              <a:ext cx="6861447" cy="4687044"/>
              <a:chOff x="493143" y="1488336"/>
              <a:chExt cx="6861447" cy="4687044"/>
            </a:xfrm>
          </p:grpSpPr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6FDABC5D-7BDA-7CB4-40A5-43E3FB19A4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3143" y="1488336"/>
                <a:ext cx="6861447" cy="468704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9E162D6A-FFB7-7C34-7446-1581D6E240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54014" y="2391921"/>
                <a:ext cx="1950025" cy="235348"/>
              </a:xfrm>
              <a:prstGeom prst="rect">
                <a:avLst/>
              </a:prstGeom>
            </p:spPr>
          </p:pic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2E95CEB-FA74-2B99-DB23-5EFCE59ED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43504" y="2435821"/>
              <a:ext cx="2105933" cy="191448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4199217-FDB6-0002-552E-501B80A2C997}"/>
              </a:ext>
            </a:extLst>
          </p:cNvPr>
          <p:cNvSpPr/>
          <p:nvPr/>
        </p:nvSpPr>
        <p:spPr>
          <a:xfrm>
            <a:off x="0" y="0"/>
            <a:ext cx="12192000" cy="954968"/>
          </a:xfrm>
          <a:prstGeom prst="rect">
            <a:avLst/>
          </a:prstGeom>
          <a:solidFill>
            <a:srgbClr val="3E75CF"/>
          </a:solidFill>
          <a:ln w="12700" cap="flat" cmpd="sng" algn="ctr">
            <a:solidFill>
              <a:srgbClr val="3E75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75CF"/>
              </a:solidFill>
              <a:effectLst/>
              <a:uLnTx/>
              <a:uFillTx/>
              <a:latin typeface="思源黑体" panose="020B050000000000000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DF15D5-4DB2-717A-4609-C4009D0793ED}"/>
              </a:ext>
            </a:extLst>
          </p:cNvPr>
          <p:cNvSpPr txBox="1"/>
          <p:nvPr/>
        </p:nvSpPr>
        <p:spPr>
          <a:xfrm>
            <a:off x="603094" y="197214"/>
            <a:ext cx="530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" panose="020B0500000000000000"/>
                <a:ea typeface="+mn-ea"/>
                <a:cs typeface="Calibri" panose="020F0502020204030204" pitchFamily="34" charset="0"/>
              </a:rPr>
              <a:t>基本检索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4E65165-AE3E-CF0A-D8AC-4E52FA66EEAD}"/>
              </a:ext>
            </a:extLst>
          </p:cNvPr>
          <p:cNvSpPr txBox="1">
            <a:spLocks/>
          </p:cNvSpPr>
          <p:nvPr/>
        </p:nvSpPr>
        <p:spPr>
          <a:xfrm>
            <a:off x="8065612" y="2964720"/>
            <a:ext cx="3732576" cy="1496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您可以在检索框中输入检索词。当您键入时，自动匹配功能会显示热门检索词，您可以点击这些检索词以在</a:t>
            </a:r>
            <a:r>
              <a:rPr lang="en-US" altLang="zh-CN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EBSCOhost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中执行搜索。</a:t>
            </a:r>
            <a:endParaRPr lang="en-US" altLang="zh-CN" sz="20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CED6FA58-A7FB-5EA9-9FC5-04B08A366500}"/>
              </a:ext>
            </a:extLst>
          </p:cNvPr>
          <p:cNvSpPr/>
          <p:nvPr/>
        </p:nvSpPr>
        <p:spPr>
          <a:xfrm>
            <a:off x="2112979" y="2658799"/>
            <a:ext cx="1599917" cy="30592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/>
              <a:ea typeface="+mn-ea"/>
              <a:cs typeface="+mn-cs"/>
            </a:endParaRPr>
          </a:p>
        </p:txBody>
      </p:sp>
      <p:pic>
        <p:nvPicPr>
          <p:cNvPr id="3" name="图形 2" descr="徽章 1 纯色填充">
            <a:extLst>
              <a:ext uri="{FF2B5EF4-FFF2-40B4-BE49-F238E27FC236}">
                <a16:creationId xmlns:a16="http://schemas.microsoft.com/office/drawing/2014/main" id="{2F8E36D7-0AD4-6869-EF68-815EC7A386E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17250" y="2660149"/>
            <a:ext cx="343857" cy="343857"/>
          </a:xfrm>
          <a:prstGeom prst="rect">
            <a:avLst/>
          </a:prstGeom>
        </p:spPr>
      </p:pic>
      <p:pic>
        <p:nvPicPr>
          <p:cNvPr id="5" name="图形 4" descr="徽章 1 纯色填充">
            <a:extLst>
              <a:ext uri="{FF2B5EF4-FFF2-40B4-BE49-F238E27FC236}">
                <a16:creationId xmlns:a16="http://schemas.microsoft.com/office/drawing/2014/main" id="{E04F92EF-B741-5203-398F-F3095D6FD63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21755" y="3004006"/>
            <a:ext cx="343857" cy="3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3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76ECC-6B2D-42F8-6353-66CB7B9BE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2FDABCEC-0AFB-7DAC-8422-7DB0D9761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331706"/>
            <a:ext cx="7525512" cy="51011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A0C9E30-DFB6-2685-2369-08F2373AE388}"/>
              </a:ext>
            </a:extLst>
          </p:cNvPr>
          <p:cNvSpPr/>
          <p:nvPr/>
        </p:nvSpPr>
        <p:spPr>
          <a:xfrm>
            <a:off x="0" y="0"/>
            <a:ext cx="12192000" cy="954968"/>
          </a:xfrm>
          <a:prstGeom prst="rect">
            <a:avLst/>
          </a:prstGeom>
          <a:solidFill>
            <a:srgbClr val="3E75CF"/>
          </a:solidFill>
          <a:ln w="12700" cap="flat" cmpd="sng" algn="ctr">
            <a:solidFill>
              <a:srgbClr val="3E75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75CF"/>
              </a:solidFill>
              <a:effectLst/>
              <a:uLnTx/>
              <a:uFillTx/>
              <a:latin typeface="思源黑体" panose="020B050000000000000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23D2E4-647C-79FD-503D-F89DCA040FAF}"/>
              </a:ext>
            </a:extLst>
          </p:cNvPr>
          <p:cNvSpPr txBox="1"/>
          <p:nvPr/>
        </p:nvSpPr>
        <p:spPr>
          <a:xfrm>
            <a:off x="603094" y="197214"/>
            <a:ext cx="530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" panose="020B0500000000000000"/>
                <a:ea typeface="+mn-ea"/>
                <a:cs typeface="Calibri" panose="020F0502020204030204" pitchFamily="34" charset="0"/>
              </a:rPr>
              <a:t>基本检索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32E6C06-6FCA-4DF9-3D9A-0B1487398872}"/>
              </a:ext>
            </a:extLst>
          </p:cNvPr>
          <p:cNvSpPr txBox="1">
            <a:spLocks/>
          </p:cNvSpPr>
          <p:nvPr/>
        </p:nvSpPr>
        <p:spPr>
          <a:xfrm>
            <a:off x="8123170" y="1545203"/>
            <a:ext cx="3813495" cy="4501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您可以使用检索框下方的快捷筛选器，并单击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E75CF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放大镜图标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以运行检索。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如果您希望使用带有引导式检索框的高级检索模式，请点击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E75CF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高级检索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链接。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just">
              <a:defRPr/>
            </a:pPr>
            <a:r>
              <a:rPr lang="zh-CN" altLang="en-US" sz="2000" dirty="0">
                <a:solidFill>
                  <a:schemeClr val="accent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自然语言搜索</a:t>
            </a:r>
            <a:r>
              <a:rPr lang="zh-CN" altLang="en-US" sz="2000" dirty="0">
                <a:solidFill>
                  <a:srgbClr val="45454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（</a:t>
            </a:r>
            <a:r>
              <a:rPr lang="en-US" altLang="zh-CN" sz="2000" dirty="0">
                <a:solidFill>
                  <a:srgbClr val="45454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NLS</a:t>
            </a:r>
            <a:r>
              <a:rPr lang="zh-CN" altLang="en-US" sz="2000" dirty="0">
                <a:solidFill>
                  <a:srgbClr val="45454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）模式允许用户使用日常对话语言进行检索，而非复杂的专业关键词或布尔运算符。</a:t>
            </a:r>
            <a:endParaRPr lang="en-US" altLang="zh-CN" sz="2000" dirty="0">
              <a:solidFill>
                <a:srgbClr val="454545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just">
              <a:defRPr/>
            </a:pPr>
            <a:r>
              <a:rPr lang="zh-CN" altLang="en-US" sz="2000" dirty="0">
                <a:solidFill>
                  <a:srgbClr val="45454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通过</a:t>
            </a:r>
            <a:r>
              <a:rPr lang="zh-CN" altLang="en-US" sz="2000" dirty="0">
                <a:solidFill>
                  <a:schemeClr val="accent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研究工具</a:t>
            </a:r>
            <a:r>
              <a:rPr lang="zh-CN" altLang="en-US" sz="2000" dirty="0">
                <a:solidFill>
                  <a:srgbClr val="45454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部分获取平台使用帮助文档或检索期刊和主题词表。</a:t>
            </a: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23D9F8A1-ABCA-A42B-3814-A6A505A90408}"/>
              </a:ext>
            </a:extLst>
          </p:cNvPr>
          <p:cNvSpPr/>
          <p:nvPr/>
        </p:nvSpPr>
        <p:spPr>
          <a:xfrm>
            <a:off x="2076723" y="3123079"/>
            <a:ext cx="2297181" cy="30592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F773CA29-F110-B54E-AD5F-6C0A90AA718A}"/>
              </a:ext>
            </a:extLst>
          </p:cNvPr>
          <p:cNvSpPr/>
          <p:nvPr/>
        </p:nvSpPr>
        <p:spPr>
          <a:xfrm>
            <a:off x="6342999" y="3206127"/>
            <a:ext cx="517963" cy="30592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pic>
        <p:nvPicPr>
          <p:cNvPr id="21" name="图形 20" descr="徽章 1 纯色填充">
            <a:extLst>
              <a:ext uri="{FF2B5EF4-FFF2-40B4-BE49-F238E27FC236}">
                <a16:creationId xmlns:a16="http://schemas.microsoft.com/office/drawing/2014/main" id="{4BCD4975-EC08-002C-BCF1-D00CBC344FF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5939" y="3085143"/>
            <a:ext cx="343857" cy="343857"/>
          </a:xfrm>
          <a:prstGeom prst="rect">
            <a:avLst/>
          </a:prstGeom>
        </p:spPr>
      </p:pic>
      <p:pic>
        <p:nvPicPr>
          <p:cNvPr id="22" name="图形 21" descr="徽章 纯色填充">
            <a:extLst>
              <a:ext uri="{FF2B5EF4-FFF2-40B4-BE49-F238E27FC236}">
                <a16:creationId xmlns:a16="http://schemas.microsoft.com/office/drawing/2014/main" id="{603E6400-D497-10AE-A5B6-D25180EFF14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42999" y="2776230"/>
            <a:ext cx="343857" cy="343857"/>
          </a:xfrm>
          <a:prstGeom prst="rect">
            <a:avLst/>
          </a:prstGeom>
        </p:spPr>
      </p:pic>
      <p:pic>
        <p:nvPicPr>
          <p:cNvPr id="23" name="图形 22" descr="徽章 1 纯色填充">
            <a:extLst>
              <a:ext uri="{FF2B5EF4-FFF2-40B4-BE49-F238E27FC236}">
                <a16:creationId xmlns:a16="http://schemas.microsoft.com/office/drawing/2014/main" id="{6A66C0BD-77EE-8606-A0A2-6E2ECBF1EFE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9313" y="1545203"/>
            <a:ext cx="343857" cy="343857"/>
          </a:xfrm>
          <a:prstGeom prst="rect">
            <a:avLst/>
          </a:prstGeom>
        </p:spPr>
      </p:pic>
      <p:pic>
        <p:nvPicPr>
          <p:cNvPr id="24" name="图形 23" descr="徽章 纯色填充">
            <a:extLst>
              <a:ext uri="{FF2B5EF4-FFF2-40B4-BE49-F238E27FC236}">
                <a16:creationId xmlns:a16="http://schemas.microsoft.com/office/drawing/2014/main" id="{DABBD703-5503-51AF-AA40-DFCBF647260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85453" y="2696718"/>
            <a:ext cx="343857" cy="343857"/>
          </a:xfrm>
          <a:prstGeom prst="rect">
            <a:avLst/>
          </a:prstGeom>
        </p:spPr>
      </p:pic>
      <p:sp>
        <p:nvSpPr>
          <p:cNvPr id="25" name="Rectangle 12">
            <a:extLst>
              <a:ext uri="{FF2B5EF4-FFF2-40B4-BE49-F238E27FC236}">
                <a16:creationId xmlns:a16="http://schemas.microsoft.com/office/drawing/2014/main" id="{9FC3BB94-5F70-1595-D89B-FDF4B921019D}"/>
              </a:ext>
            </a:extLst>
          </p:cNvPr>
          <p:cNvSpPr/>
          <p:nvPr/>
        </p:nvSpPr>
        <p:spPr>
          <a:xfrm>
            <a:off x="6014957" y="3940881"/>
            <a:ext cx="1311119" cy="343857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pic>
        <p:nvPicPr>
          <p:cNvPr id="26" name="图形 25" descr="徽章 3 纯色填充">
            <a:extLst>
              <a:ext uri="{FF2B5EF4-FFF2-40B4-BE49-F238E27FC236}">
                <a16:creationId xmlns:a16="http://schemas.microsoft.com/office/drawing/2014/main" id="{4FF744EA-DFD7-7A99-27DF-D1D9C536503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32310" y="4284738"/>
            <a:ext cx="343857" cy="343857"/>
          </a:xfrm>
          <a:prstGeom prst="rect">
            <a:avLst/>
          </a:prstGeom>
        </p:spPr>
      </p:pic>
      <p:sp>
        <p:nvSpPr>
          <p:cNvPr id="27" name="Rectangle 12">
            <a:extLst>
              <a:ext uri="{FF2B5EF4-FFF2-40B4-BE49-F238E27FC236}">
                <a16:creationId xmlns:a16="http://schemas.microsoft.com/office/drawing/2014/main" id="{F3F952CC-B71B-26BD-0DD6-6663A347D62C}"/>
              </a:ext>
            </a:extLst>
          </p:cNvPr>
          <p:cNvSpPr/>
          <p:nvPr/>
        </p:nvSpPr>
        <p:spPr>
          <a:xfrm>
            <a:off x="173039" y="4589609"/>
            <a:ext cx="501877" cy="343857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pic>
        <p:nvPicPr>
          <p:cNvPr id="28" name="图形 27" descr="徽章 4 纯色填充">
            <a:extLst>
              <a:ext uri="{FF2B5EF4-FFF2-40B4-BE49-F238E27FC236}">
                <a16:creationId xmlns:a16="http://schemas.microsoft.com/office/drawing/2014/main" id="{2B56DEC1-4444-9F3A-73D9-3B0F1EFC400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4916" y="4589609"/>
            <a:ext cx="343857" cy="343857"/>
          </a:xfrm>
          <a:prstGeom prst="rect">
            <a:avLst/>
          </a:prstGeom>
        </p:spPr>
      </p:pic>
      <p:pic>
        <p:nvPicPr>
          <p:cNvPr id="29" name="图形 28" descr="徽章 3 纯色填充">
            <a:extLst>
              <a:ext uri="{FF2B5EF4-FFF2-40B4-BE49-F238E27FC236}">
                <a16:creationId xmlns:a16="http://schemas.microsoft.com/office/drawing/2014/main" id="{BFA77CA7-9B24-FD16-47ED-52B5E73A17E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79312" y="3821426"/>
            <a:ext cx="343857" cy="343857"/>
          </a:xfrm>
          <a:prstGeom prst="rect">
            <a:avLst/>
          </a:prstGeom>
        </p:spPr>
      </p:pic>
      <p:pic>
        <p:nvPicPr>
          <p:cNvPr id="30" name="图形 29" descr="徽章 4 纯色填充">
            <a:extLst>
              <a:ext uri="{FF2B5EF4-FFF2-40B4-BE49-F238E27FC236}">
                <a16:creationId xmlns:a16="http://schemas.microsoft.com/office/drawing/2014/main" id="{64FADE49-1286-950F-9BFB-8A5304AD29E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92880" y="5257088"/>
            <a:ext cx="343857" cy="3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4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28827-2EAE-6A14-7A2D-C2A15ECE0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3E722F26-3C82-9320-97E1-70299651A3D9}"/>
              </a:ext>
            </a:extLst>
          </p:cNvPr>
          <p:cNvGrpSpPr/>
          <p:nvPr/>
        </p:nvGrpSpPr>
        <p:grpSpPr>
          <a:xfrm>
            <a:off x="546011" y="1662724"/>
            <a:ext cx="6856598" cy="4341567"/>
            <a:chOff x="546011" y="1662724"/>
            <a:chExt cx="6856598" cy="4341567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7DABD3B-86E4-59A7-19AE-FCB666FF2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011" y="1662724"/>
              <a:ext cx="6856598" cy="43415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380264B-051E-F9C0-67BF-7993DF07B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2684" y="2586232"/>
              <a:ext cx="1623034" cy="147548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84BF260-9BC0-0D16-DC99-EB376CF0A6B1}"/>
              </a:ext>
            </a:extLst>
          </p:cNvPr>
          <p:cNvSpPr/>
          <p:nvPr/>
        </p:nvSpPr>
        <p:spPr>
          <a:xfrm>
            <a:off x="0" y="0"/>
            <a:ext cx="12192000" cy="954968"/>
          </a:xfrm>
          <a:prstGeom prst="rect">
            <a:avLst/>
          </a:prstGeom>
          <a:solidFill>
            <a:srgbClr val="3E75CF"/>
          </a:solidFill>
          <a:ln w="12700" cap="flat" cmpd="sng" algn="ctr">
            <a:solidFill>
              <a:srgbClr val="3E75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75CF"/>
              </a:solidFill>
              <a:effectLst/>
              <a:uLnTx/>
              <a:uFillTx/>
              <a:latin typeface="思源黑体" panose="020B050000000000000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5763FF-2376-6F19-B88A-5D5E5155A90F}"/>
              </a:ext>
            </a:extLst>
          </p:cNvPr>
          <p:cNvSpPr txBox="1"/>
          <p:nvPr/>
        </p:nvSpPr>
        <p:spPr>
          <a:xfrm>
            <a:off x="603094" y="197214"/>
            <a:ext cx="530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" panose="020B0500000000000000"/>
                <a:ea typeface="+mn-ea"/>
                <a:cs typeface="Calibri" panose="020F0502020204030204" pitchFamily="34" charset="0"/>
              </a:rPr>
              <a:t>高级检索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E88662B-A469-8C72-5EE3-C63EC4E68BC8}"/>
              </a:ext>
            </a:extLst>
          </p:cNvPr>
          <p:cNvSpPr txBox="1">
            <a:spLocks/>
          </p:cNvSpPr>
          <p:nvPr/>
        </p:nvSpPr>
        <p:spPr>
          <a:xfrm>
            <a:off x="8170067" y="2055980"/>
            <a:ext cx="3692438" cy="3555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您可以使用布尔逻辑运算符（</a:t>
            </a:r>
            <a:r>
              <a:rPr lang="en-US" altLang="zh-CN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AND\OR\NOT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）和选择不同字段（例如主题词、作者和标题）来引导检索。</a:t>
            </a:r>
            <a:endParaRPr lang="en-US" altLang="zh-CN" sz="20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just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如果您的检索需要三个以上的检索框，则可以单击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添加字段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以添加更多检索框。</a:t>
            </a:r>
            <a:endParaRPr lang="en-US" altLang="zh-CN" sz="20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just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您还可以使用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过滤器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区域的限制条件，然后点击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搜索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7A7A18C-188C-4A53-1BFF-DF5B9ED7C6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4963" y="1446659"/>
            <a:ext cx="1563004" cy="1325427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7A586C2-36E4-03AC-4DA5-3C45582B4D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286" y="2820506"/>
            <a:ext cx="652244" cy="668152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sp>
        <p:nvSpPr>
          <p:cNvPr id="16" name="Rectangle 12">
            <a:extLst>
              <a:ext uri="{FF2B5EF4-FFF2-40B4-BE49-F238E27FC236}">
                <a16:creationId xmlns:a16="http://schemas.microsoft.com/office/drawing/2014/main" id="{6F8A3501-6F50-4FD6-900C-14926BE470EB}"/>
              </a:ext>
            </a:extLst>
          </p:cNvPr>
          <p:cNvSpPr/>
          <p:nvPr/>
        </p:nvSpPr>
        <p:spPr>
          <a:xfrm>
            <a:off x="2105740" y="4678773"/>
            <a:ext cx="1268640" cy="1325518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/>
              <a:ea typeface="+mn-ea"/>
              <a:cs typeface="+mn-cs"/>
            </a:endParaRPr>
          </a:p>
        </p:txBody>
      </p:sp>
      <p:pic>
        <p:nvPicPr>
          <p:cNvPr id="6" name="图形 5" descr="徽章 1 纯色填充">
            <a:extLst>
              <a:ext uri="{FF2B5EF4-FFF2-40B4-BE49-F238E27FC236}">
                <a16:creationId xmlns:a16="http://schemas.microsoft.com/office/drawing/2014/main" id="{D8C5712F-6755-7880-7C7A-05E8E8CB70C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21588" y="2109372"/>
            <a:ext cx="343857" cy="343857"/>
          </a:xfrm>
          <a:prstGeom prst="rect">
            <a:avLst/>
          </a:prstGeom>
        </p:spPr>
      </p:pic>
      <p:pic>
        <p:nvPicPr>
          <p:cNvPr id="8" name="图形 7" descr="徽章 纯色填充">
            <a:extLst>
              <a:ext uri="{FF2B5EF4-FFF2-40B4-BE49-F238E27FC236}">
                <a16:creationId xmlns:a16="http://schemas.microsoft.com/office/drawing/2014/main" id="{00A2B477-2047-A7E7-B73A-3323CB5DAB1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96330" y="3981038"/>
            <a:ext cx="343857" cy="343857"/>
          </a:xfrm>
          <a:prstGeom prst="rect">
            <a:avLst/>
          </a:prstGeom>
        </p:spPr>
      </p:pic>
      <p:pic>
        <p:nvPicPr>
          <p:cNvPr id="11" name="图形 10" descr="徽章 3 纯色填充">
            <a:extLst>
              <a:ext uri="{FF2B5EF4-FFF2-40B4-BE49-F238E27FC236}">
                <a16:creationId xmlns:a16="http://schemas.microsoft.com/office/drawing/2014/main" id="{88B08CAE-5965-592D-AE5C-C5FD4C4F660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21587" y="4688815"/>
            <a:ext cx="343857" cy="343857"/>
          </a:xfrm>
          <a:prstGeom prst="rect">
            <a:avLst/>
          </a:prstGeom>
        </p:spPr>
      </p:pic>
      <p:pic>
        <p:nvPicPr>
          <p:cNvPr id="12" name="图形 11" descr="徽章 1 纯色填充">
            <a:extLst>
              <a:ext uri="{FF2B5EF4-FFF2-40B4-BE49-F238E27FC236}">
                <a16:creationId xmlns:a16="http://schemas.microsoft.com/office/drawing/2014/main" id="{FF4975FD-C4F7-BF88-20AD-D54072EF10C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44076" y="2407810"/>
            <a:ext cx="343857" cy="343857"/>
          </a:xfrm>
          <a:prstGeom prst="rect">
            <a:avLst/>
          </a:prstGeom>
        </p:spPr>
      </p:pic>
      <p:pic>
        <p:nvPicPr>
          <p:cNvPr id="14" name="图形 13" descr="徽章 纯色填充">
            <a:extLst>
              <a:ext uri="{FF2B5EF4-FFF2-40B4-BE49-F238E27FC236}">
                <a16:creationId xmlns:a16="http://schemas.microsoft.com/office/drawing/2014/main" id="{D5C9E9C3-3573-AFBE-E859-A8A5E8BB0F3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21587" y="3534411"/>
            <a:ext cx="343857" cy="343857"/>
          </a:xfrm>
          <a:prstGeom prst="rect">
            <a:avLst/>
          </a:prstGeom>
        </p:spPr>
      </p:pic>
      <p:pic>
        <p:nvPicPr>
          <p:cNvPr id="17" name="图形 16" descr="徽章 3 纯色填充">
            <a:extLst>
              <a:ext uri="{FF2B5EF4-FFF2-40B4-BE49-F238E27FC236}">
                <a16:creationId xmlns:a16="http://schemas.microsoft.com/office/drawing/2014/main" id="{08DF8976-6C21-0618-D3B0-D433C7A9E6C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74380" y="5152397"/>
            <a:ext cx="343857" cy="343857"/>
          </a:xfrm>
          <a:prstGeom prst="rect">
            <a:avLst/>
          </a:prstGeom>
        </p:spPr>
      </p:pic>
      <p:sp>
        <p:nvSpPr>
          <p:cNvPr id="18" name="Rectangle 12">
            <a:extLst>
              <a:ext uri="{FF2B5EF4-FFF2-40B4-BE49-F238E27FC236}">
                <a16:creationId xmlns:a16="http://schemas.microsoft.com/office/drawing/2014/main" id="{48B4ACAD-E099-4BCE-77C9-C2EBB88C448A}"/>
              </a:ext>
            </a:extLst>
          </p:cNvPr>
          <p:cNvSpPr/>
          <p:nvPr/>
        </p:nvSpPr>
        <p:spPr>
          <a:xfrm>
            <a:off x="2162256" y="3978861"/>
            <a:ext cx="634074" cy="30592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98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>
            <a:extLst>
              <a:ext uri="{FF2B5EF4-FFF2-40B4-BE49-F238E27FC236}">
                <a16:creationId xmlns:a16="http://schemas.microsoft.com/office/drawing/2014/main" id="{02DB4822-E146-0E90-0C1A-1964CBE7FDB9}"/>
              </a:ext>
            </a:extLst>
          </p:cNvPr>
          <p:cNvSpPr/>
          <p:nvPr/>
        </p:nvSpPr>
        <p:spPr>
          <a:xfrm>
            <a:off x="0" y="7504"/>
            <a:ext cx="12192000" cy="954968"/>
          </a:xfrm>
          <a:prstGeom prst="rect">
            <a:avLst/>
          </a:prstGeom>
          <a:solidFill>
            <a:srgbClr val="3E75CF"/>
          </a:solidFill>
          <a:ln w="12700" cap="flat" cmpd="sng" algn="ctr">
            <a:solidFill>
              <a:srgbClr val="3E75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75CF"/>
              </a:solidFill>
              <a:effectLst/>
              <a:uLnTx/>
              <a:uFillTx/>
              <a:latin typeface="思源黑体" panose="020B0500000000000000"/>
              <a:ea typeface="+mn-ea"/>
              <a:cs typeface="+mn-cs"/>
            </a:endParaRPr>
          </a:p>
        </p:txBody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id="{6C40C146-9F57-F851-247A-ACDF7EDE0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427" y="221724"/>
            <a:ext cx="10515600" cy="648127"/>
          </a:xfrm>
        </p:spPr>
        <p:txBody>
          <a:bodyPr/>
          <a:lstStyle/>
          <a:p>
            <a:pPr algn="l"/>
            <a:r>
              <a:rPr lang="zh-CN" altLang="en-US" sz="2800" b="1" dirty="0">
                <a:solidFill>
                  <a:srgbClr val="FFFFFF"/>
                </a:solidFill>
                <a:latin typeface="思源黑体" panose="020B0500000000000000"/>
                <a:ea typeface="思源黑体" panose="020B0500000000000000"/>
                <a:cs typeface="Calibri" panose="020F0502020204030204" pitchFamily="34" charset="0"/>
              </a:rPr>
              <a:t>检索技巧</a:t>
            </a:r>
            <a:endParaRPr lang="en-US" sz="2800" b="1" dirty="0">
              <a:solidFill>
                <a:srgbClr val="FFFFFF"/>
              </a:solidFill>
              <a:latin typeface="思源黑体" panose="020B0500000000000000"/>
              <a:ea typeface="思源黑体" panose="020B050000000000000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197305-D0BD-9CAB-0D32-A66B405A0415}"/>
              </a:ext>
            </a:extLst>
          </p:cNvPr>
          <p:cNvSpPr/>
          <p:nvPr/>
        </p:nvSpPr>
        <p:spPr>
          <a:xfrm>
            <a:off x="703327" y="1875739"/>
            <a:ext cx="4754088" cy="1746637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E75CF"/>
                </a:solidFill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Open Sans SemiBold" panose="020B0706030804020204" pitchFamily="34" charset="0"/>
              </a:rPr>
              <a:t>截词符号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3E75CF"/>
                </a:solidFill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Open Sans SemiBold" panose="020B0706030804020204" pitchFamily="34" charset="0"/>
              </a:rPr>
              <a:t>(*)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E75CF"/>
                </a:solidFill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Open Sans SemiBold" panose="020B0706030804020204" pitchFamily="34" charset="0"/>
              </a:rPr>
              <a:t>用于检索变形体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E75CF"/>
                </a:solidFill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Open Sans SemiBold" panose="020B0706030804020204" pitchFamily="34" charset="0"/>
              </a:rPr>
              <a:t>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Noto Sans" panose="020B0502040504020204" pitchFamily="34" charset="0"/>
              </a:rPr>
              <a:t>econ*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Noto Sans" panose="020B0502040504020204" pitchFamily="34" charset="0"/>
              </a:rPr>
              <a:t>可以检索到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Noto Sans" panose="020B0502040504020204" pitchFamily="34" charset="0"/>
              </a:rPr>
              <a:t>economy, economic, economically,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Noto Sans" panose="020B0502040504020204" pitchFamily="34" charset="0"/>
              </a:rPr>
              <a:t>etc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思源黑体" panose="020B0500000000000000"/>
              <a:ea typeface="思源黑体" panose="020B0500000000000000"/>
              <a:cs typeface="Noto Sans" panose="020B050204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C602C9-E015-E8BC-415E-312339CB9C5E}"/>
              </a:ext>
            </a:extLst>
          </p:cNvPr>
          <p:cNvSpPr txBox="1"/>
          <p:nvPr/>
        </p:nvSpPr>
        <p:spPr>
          <a:xfrm>
            <a:off x="677447" y="4312530"/>
            <a:ext cx="4959781" cy="1718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693"/>
                </a:solidFill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Open Sans SemiBold" panose="020B0706030804020204" pitchFamily="34" charset="0"/>
              </a:rPr>
              <a:t>通配符：适用于一个字母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7693"/>
                </a:solidFill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Open Sans SemiBold" panose="020B0706030804020204" pitchFamily="34" charset="0"/>
              </a:rPr>
              <a:t>(?)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693"/>
                </a:solidFill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Open Sans SemiBold" panose="020B0706030804020204" pitchFamily="34" charset="0"/>
              </a:rPr>
              <a:t>用于检索英美单词拼写差异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Noto Sans" panose="020B0502040504020204" pitchFamily="34" charset="0"/>
              </a:rPr>
              <a:t>organi?ation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Noto Sans" panose="020B0502040504020204" pitchFamily="34" charset="0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Noto Sans" panose="020B0502040504020204" pitchFamily="34" charset="0"/>
              </a:rPr>
              <a:t>可以检索到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Noto Sans" panose="020B0502040504020204" pitchFamily="34" charset="0"/>
              </a:rPr>
              <a:t>organisation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Noto Sans" panose="020B0502040504020204" pitchFamily="34" charset="0"/>
              </a:rPr>
              <a:t> or organization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7FEF4F-2F18-2143-0358-AD5A3CA357C1}"/>
              </a:ext>
            </a:extLst>
          </p:cNvPr>
          <p:cNvSpPr txBox="1"/>
          <p:nvPr/>
        </p:nvSpPr>
        <p:spPr>
          <a:xfrm>
            <a:off x="6070474" y="1875739"/>
            <a:ext cx="5356098" cy="1348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B31782"/>
                </a:solidFill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Open Sans SemiBold" panose="020B0706030804020204" pitchFamily="34" charset="0"/>
              </a:rPr>
              <a:t>短语检索（“”）用于检索固定短语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Noto Sans" panose="020B0502040504020204" pitchFamily="34" charset="0"/>
              </a:rPr>
              <a:t>“global warming”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Noto Sans" panose="020B0502040504020204" pitchFamily="34" charset="0"/>
              </a:rPr>
              <a:t>可以检索到固定格式的词组，位置顺序保持不变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87540F-0502-2C97-5DF3-3E65954AE1AE}"/>
              </a:ext>
            </a:extLst>
          </p:cNvPr>
          <p:cNvSpPr txBox="1"/>
          <p:nvPr/>
        </p:nvSpPr>
        <p:spPr>
          <a:xfrm>
            <a:off x="6096000" y="4306503"/>
            <a:ext cx="5356098" cy="1724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Open Sans SemiBold" panose="020B0706030804020204" pitchFamily="34" charset="0"/>
              </a:rPr>
              <a:t>通配符：适用于多个字母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Open Sans SemiBold" panose="020B0706030804020204" pitchFamily="34" charset="0"/>
              </a:rPr>
              <a:t>(#)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Open Sans SemiBold" panose="020B0706030804020204" pitchFamily="34" charset="0"/>
              </a:rPr>
              <a:t>用于检索英美单词拼写差异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Noto Sans" panose="020B0502040504020204" pitchFamily="34" charset="0"/>
              </a:rPr>
              <a:t>behavi#r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Noto Sans" panose="020B0502040504020204" pitchFamily="34" charset="0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Noto Sans" panose="020B0502040504020204" pitchFamily="34" charset="0"/>
              </a:rPr>
              <a:t>可以检索到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Noto Sans" panose="020B0502040504020204" pitchFamily="34" charset="0"/>
              </a:rPr>
              <a:t>behavior or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Noto Sans" panose="020B0502040504020204" pitchFamily="34" charset="0"/>
              </a:rPr>
              <a:t>behaviour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思源黑体" panose="020B0500000000000000"/>
              <a:ea typeface="思源黑体" panose="020B0500000000000000"/>
              <a:cs typeface="Noto Sans" panose="020B0502040504020204" pitchFamily="34" charset="0"/>
            </a:endParaRPr>
          </a:p>
        </p:txBody>
      </p:sp>
      <p:pic>
        <p:nvPicPr>
          <p:cNvPr id="18" name="Graphic 17" descr="Eye outline">
            <a:extLst>
              <a:ext uri="{FF2B5EF4-FFF2-40B4-BE49-F238E27FC236}">
                <a16:creationId xmlns:a16="http://schemas.microsoft.com/office/drawing/2014/main" id="{5FF7F2AC-84CE-F2A8-90C6-842BC1DB794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327" y="1089437"/>
            <a:ext cx="914400" cy="914400"/>
          </a:xfrm>
          <a:prstGeom prst="rect">
            <a:avLst/>
          </a:prstGeom>
        </p:spPr>
      </p:pic>
      <p:pic>
        <p:nvPicPr>
          <p:cNvPr id="22" name="Graphic 21" descr="Circle with left arrow outline">
            <a:extLst>
              <a:ext uri="{FF2B5EF4-FFF2-40B4-BE49-F238E27FC236}">
                <a16:creationId xmlns:a16="http://schemas.microsoft.com/office/drawing/2014/main" id="{A3DF3B1A-5D6A-A02B-1B28-2A5438B8470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7447" y="3622376"/>
            <a:ext cx="630144" cy="630144"/>
          </a:xfrm>
          <a:prstGeom prst="rect">
            <a:avLst/>
          </a:prstGeom>
        </p:spPr>
      </p:pic>
      <p:pic>
        <p:nvPicPr>
          <p:cNvPr id="24" name="Graphic 23" descr="Megaphone outline">
            <a:extLst>
              <a:ext uri="{FF2B5EF4-FFF2-40B4-BE49-F238E27FC236}">
                <a16:creationId xmlns:a16="http://schemas.microsoft.com/office/drawing/2014/main" id="{BD6B09DE-3601-12F4-E311-08BB195F871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47817" y="3495156"/>
            <a:ext cx="759714" cy="759714"/>
          </a:xfrm>
          <a:prstGeom prst="rect">
            <a:avLst/>
          </a:prstGeom>
        </p:spPr>
      </p:pic>
      <p:pic>
        <p:nvPicPr>
          <p:cNvPr id="28" name="Graphic 27" descr="Chat bubble outline">
            <a:extLst>
              <a:ext uri="{FF2B5EF4-FFF2-40B4-BE49-F238E27FC236}">
                <a16:creationId xmlns:a16="http://schemas.microsoft.com/office/drawing/2014/main" id="{56362789-B0BA-E132-733E-DF235AA59F2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70474" y="105317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2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B3745-B127-9275-498F-E415D7C8B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3B260C0-7B8B-3790-F760-9F44DF2E9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94" y="1365072"/>
            <a:ext cx="7059156" cy="4873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53CEDA-1C2E-8609-A014-739F574F85C1}"/>
              </a:ext>
            </a:extLst>
          </p:cNvPr>
          <p:cNvSpPr/>
          <p:nvPr/>
        </p:nvSpPr>
        <p:spPr>
          <a:xfrm>
            <a:off x="0" y="0"/>
            <a:ext cx="12192000" cy="954968"/>
          </a:xfrm>
          <a:prstGeom prst="rect">
            <a:avLst/>
          </a:prstGeom>
          <a:solidFill>
            <a:srgbClr val="3E75CF"/>
          </a:solidFill>
          <a:ln w="12700" cap="flat" cmpd="sng" algn="ctr">
            <a:solidFill>
              <a:srgbClr val="3E75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75CF"/>
              </a:solidFill>
              <a:effectLst/>
              <a:uLnTx/>
              <a:uFillTx/>
              <a:latin typeface="思源黑体" panose="020B050000000000000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5D1541-F7C9-C3E0-DE60-D7AD6D0DD3A5}"/>
              </a:ext>
            </a:extLst>
          </p:cNvPr>
          <p:cNvSpPr txBox="1"/>
          <p:nvPr/>
        </p:nvSpPr>
        <p:spPr>
          <a:xfrm>
            <a:off x="603094" y="197214"/>
            <a:ext cx="530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思源黑体" panose="020B0500000000000000"/>
                <a:cs typeface="Calibri" panose="020F0502020204030204" pitchFamily="34" charset="0"/>
              </a:rPr>
              <a:t>筛选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" panose="020B0500000000000000"/>
                <a:ea typeface="+mn-ea"/>
                <a:cs typeface="Calibri" panose="020F0502020204030204" pitchFamily="34" charset="0"/>
              </a:rPr>
              <a:t>结果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96FC112-F009-06A0-2F9C-71F145C083E5}"/>
              </a:ext>
            </a:extLst>
          </p:cNvPr>
          <p:cNvSpPr txBox="1">
            <a:spLocks/>
          </p:cNvSpPr>
          <p:nvPr/>
        </p:nvSpPr>
        <p:spPr>
          <a:xfrm>
            <a:off x="8442389" y="2409435"/>
            <a:ext cx="3322319" cy="1491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您可以通过应用筛选器继续优化检索结果。单击检索框下方的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所有筛选器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按钮以显示全部筛选条件。</a:t>
            </a:r>
            <a:endParaRPr lang="en-US" altLang="zh-CN" sz="20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just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点击箭头以打开筛选区来显示可用的筛选条件。选择完成后，点击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应用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按钮以更新结果。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3454A4CA-E887-4ABB-876F-9DA23690DF18}"/>
              </a:ext>
            </a:extLst>
          </p:cNvPr>
          <p:cNvSpPr/>
          <p:nvPr/>
        </p:nvSpPr>
        <p:spPr>
          <a:xfrm>
            <a:off x="6385096" y="5891001"/>
            <a:ext cx="1277154" cy="347958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/>
              <a:ea typeface="+mn-ea"/>
              <a:cs typeface="+mn-cs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1C0D753-E5EF-77EB-9C8C-E319E0D24918}"/>
              </a:ext>
            </a:extLst>
          </p:cNvPr>
          <p:cNvSpPr/>
          <p:nvPr/>
        </p:nvSpPr>
        <p:spPr>
          <a:xfrm>
            <a:off x="2266250" y="2209126"/>
            <a:ext cx="849184" cy="314013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/>
              <a:ea typeface="+mn-ea"/>
              <a:cs typeface="+mn-cs"/>
            </a:endParaRPr>
          </a:p>
        </p:txBody>
      </p:sp>
      <p:pic>
        <p:nvPicPr>
          <p:cNvPr id="8" name="图形 7" descr="徽章 1 纯色填充">
            <a:extLst>
              <a:ext uri="{FF2B5EF4-FFF2-40B4-BE49-F238E27FC236}">
                <a16:creationId xmlns:a16="http://schemas.microsoft.com/office/drawing/2014/main" id="{21FBC991-7507-9973-E88E-8425B9D89F1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10473" y="2523139"/>
            <a:ext cx="343857" cy="343857"/>
          </a:xfrm>
          <a:prstGeom prst="rect">
            <a:avLst/>
          </a:prstGeom>
        </p:spPr>
      </p:pic>
      <p:pic>
        <p:nvPicPr>
          <p:cNvPr id="9" name="图形 8" descr="徽章 纯色填充">
            <a:extLst>
              <a:ext uri="{FF2B5EF4-FFF2-40B4-BE49-F238E27FC236}">
                <a16:creationId xmlns:a16="http://schemas.microsoft.com/office/drawing/2014/main" id="{57E2A0A3-8F89-924C-963A-3CA5FDC83F9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3673" y="5480897"/>
            <a:ext cx="343857" cy="343857"/>
          </a:xfrm>
          <a:prstGeom prst="rect">
            <a:avLst/>
          </a:prstGeom>
        </p:spPr>
      </p:pic>
      <p:pic>
        <p:nvPicPr>
          <p:cNvPr id="10" name="图形 9" descr="徽章 1 纯色填充">
            <a:extLst>
              <a:ext uri="{FF2B5EF4-FFF2-40B4-BE49-F238E27FC236}">
                <a16:creationId xmlns:a16="http://schemas.microsoft.com/office/drawing/2014/main" id="{0FA46B7B-BD23-C71E-2810-894ECC43B6D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39284" y="2415530"/>
            <a:ext cx="343857" cy="343857"/>
          </a:xfrm>
          <a:prstGeom prst="rect">
            <a:avLst/>
          </a:prstGeom>
        </p:spPr>
      </p:pic>
      <p:pic>
        <p:nvPicPr>
          <p:cNvPr id="11" name="图形 10" descr="徽章 纯色填充">
            <a:extLst>
              <a:ext uri="{FF2B5EF4-FFF2-40B4-BE49-F238E27FC236}">
                <a16:creationId xmlns:a16="http://schemas.microsoft.com/office/drawing/2014/main" id="{6B253998-7868-E1E3-4D05-CDFA7D48085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39283" y="3876092"/>
            <a:ext cx="343857" cy="3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4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C7286D-66FE-D73F-9E5F-E48ACC815B0C}"/>
              </a:ext>
            </a:extLst>
          </p:cNvPr>
          <p:cNvSpPr/>
          <p:nvPr/>
        </p:nvSpPr>
        <p:spPr>
          <a:xfrm>
            <a:off x="0" y="0"/>
            <a:ext cx="12192000" cy="65288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A7AE6C-65D6-5171-2930-12FFA86430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067" y="4998639"/>
            <a:ext cx="11218606" cy="1400989"/>
          </a:xfrm>
          <a:prstGeom prst="rect">
            <a:avLst/>
          </a:prstGeom>
        </p:spPr>
      </p:pic>
      <p:pic>
        <p:nvPicPr>
          <p:cNvPr id="6" name="Picture 5" descr="Student seated at table presenting on a tablet to two other students">
            <a:extLst>
              <a:ext uri="{FF2B5EF4-FFF2-40B4-BE49-F238E27FC236}">
                <a16:creationId xmlns:a16="http://schemas.microsoft.com/office/drawing/2014/main" id="{AAA51C0C-F838-B73B-6B07-BBD9FABAB5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6348" y="0"/>
            <a:ext cx="6645651" cy="652881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D44FCCB-381E-A793-53AF-C97A17C3AEE0}"/>
              </a:ext>
            </a:extLst>
          </p:cNvPr>
          <p:cNvSpPr/>
          <p:nvPr/>
        </p:nvSpPr>
        <p:spPr>
          <a:xfrm>
            <a:off x="5180589" y="0"/>
            <a:ext cx="365760" cy="6528816"/>
          </a:xfrm>
          <a:prstGeom prst="rect">
            <a:avLst/>
          </a:prstGeom>
          <a:solidFill>
            <a:srgbClr val="82BB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D05DCD-C84A-4CC0-8742-8F5B3BEAC7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10" y="1140298"/>
            <a:ext cx="3657600" cy="776726"/>
          </a:xfrm>
          <a:prstGeom prst="rect">
            <a:avLst/>
          </a:prstGeom>
        </p:spPr>
      </p:pic>
      <p:sp>
        <p:nvSpPr>
          <p:cNvPr id="16" name="Title 7">
            <a:extLst>
              <a:ext uri="{FF2B5EF4-FFF2-40B4-BE49-F238E27FC236}">
                <a16:creationId xmlns:a16="http://schemas.microsoft.com/office/drawing/2014/main" id="{6343FA27-4457-4B1E-9D2A-5AD8164753DC}"/>
              </a:ext>
            </a:extLst>
          </p:cNvPr>
          <p:cNvSpPr txBox="1">
            <a:spLocks/>
          </p:cNvSpPr>
          <p:nvPr/>
        </p:nvSpPr>
        <p:spPr>
          <a:xfrm>
            <a:off x="314304" y="2133600"/>
            <a:ext cx="4769111" cy="25745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6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Academic Search </a:t>
            </a:r>
            <a:br>
              <a:rPr lang="en-US" sz="36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</a:br>
            <a:r>
              <a:rPr lang="en-US" sz="36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Premier</a:t>
            </a:r>
          </a:p>
          <a:p>
            <a:r>
              <a:rPr lang="zh-CN" altLang="en-US" sz="36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综合学科全文数据库</a:t>
            </a:r>
            <a:endParaRPr lang="en-US" altLang="zh-CN" sz="36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510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E15A6-0991-3D15-03A8-316630AA3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9FCACF86-D05C-3298-B47A-57B49A27A743}"/>
              </a:ext>
            </a:extLst>
          </p:cNvPr>
          <p:cNvGrpSpPr/>
          <p:nvPr/>
        </p:nvGrpSpPr>
        <p:grpSpPr>
          <a:xfrm>
            <a:off x="20585" y="1616934"/>
            <a:ext cx="8158095" cy="4292900"/>
            <a:chOff x="20585" y="1616934"/>
            <a:chExt cx="8158095" cy="42929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313C019-89B4-1EE5-4DA7-D3B589B70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85" y="1616934"/>
              <a:ext cx="8158095" cy="42929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EA817EC-FDA5-C8A0-955E-C9F284019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2564" y="1837763"/>
              <a:ext cx="2539726" cy="186646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E72CB93-2DA4-E6EC-BA84-6DAF5F6E55B2}"/>
              </a:ext>
            </a:extLst>
          </p:cNvPr>
          <p:cNvSpPr/>
          <p:nvPr/>
        </p:nvSpPr>
        <p:spPr>
          <a:xfrm>
            <a:off x="0" y="0"/>
            <a:ext cx="12192000" cy="954968"/>
          </a:xfrm>
          <a:prstGeom prst="rect">
            <a:avLst/>
          </a:prstGeom>
          <a:solidFill>
            <a:srgbClr val="3E75CF"/>
          </a:solidFill>
          <a:ln w="12700" cap="flat" cmpd="sng" algn="ctr">
            <a:solidFill>
              <a:srgbClr val="3E75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75CF"/>
              </a:solidFill>
              <a:effectLst/>
              <a:uLnTx/>
              <a:uFillTx/>
              <a:latin typeface="思源黑体" panose="020B050000000000000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97C924-D236-226D-0E05-8F55E2AD6B1B}"/>
              </a:ext>
            </a:extLst>
          </p:cNvPr>
          <p:cNvSpPr txBox="1"/>
          <p:nvPr/>
        </p:nvSpPr>
        <p:spPr>
          <a:xfrm>
            <a:off x="603094" y="197214"/>
            <a:ext cx="530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" panose="020B0500000000000000"/>
                <a:ea typeface="+mn-ea"/>
                <a:cs typeface="Calibri" panose="020F0502020204030204" pitchFamily="34" charset="0"/>
              </a:rPr>
              <a:t>查看结果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29D93FF-59FA-05F3-F675-D5B0881DCF9C}"/>
              </a:ext>
            </a:extLst>
          </p:cNvPr>
          <p:cNvSpPr txBox="1">
            <a:spLocks/>
          </p:cNvSpPr>
          <p:nvPr/>
        </p:nvSpPr>
        <p:spPr>
          <a:xfrm>
            <a:off x="8191684" y="2073247"/>
            <a:ext cx="3635269" cy="3627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勾选复选框，一次性选择当前页面的所有记录（最多</a:t>
            </a:r>
            <a:r>
              <a:rPr lang="en-US" altLang="zh-CN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50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条），然后使用旁边工具对文章执行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下载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、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保存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、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添加到项目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、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分享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、或复制以及导出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引文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的操作。</a:t>
            </a:r>
          </a:p>
          <a:p>
            <a:pPr algn="just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使用结果顶部的下拉菜单可调整每页的文章数量或对结果进行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排序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。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883E7663-A271-A43D-9BFD-23ADD29DE65D}"/>
              </a:ext>
            </a:extLst>
          </p:cNvPr>
          <p:cNvSpPr/>
          <p:nvPr/>
        </p:nvSpPr>
        <p:spPr>
          <a:xfrm>
            <a:off x="408495" y="3176989"/>
            <a:ext cx="2297181" cy="30592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/>
              <a:ea typeface="+mn-ea"/>
              <a:cs typeface="+mn-cs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86239BDA-93BC-0A6F-1F5E-3FB1572E1F3F}"/>
              </a:ext>
            </a:extLst>
          </p:cNvPr>
          <p:cNvSpPr/>
          <p:nvPr/>
        </p:nvSpPr>
        <p:spPr>
          <a:xfrm>
            <a:off x="705366" y="3509077"/>
            <a:ext cx="1433429" cy="1127419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/>
              <a:ea typeface="+mn-ea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5630AFE-8BE6-315A-66DB-7A8F895145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0294" y="3437092"/>
            <a:ext cx="872673" cy="642817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B65B824-0248-A73B-766C-DDB3130877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5567" y="3429000"/>
            <a:ext cx="662204" cy="868655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pic>
        <p:nvPicPr>
          <p:cNvPr id="5" name="图形 4" descr="徽章 1 纯色填充">
            <a:extLst>
              <a:ext uri="{FF2B5EF4-FFF2-40B4-BE49-F238E27FC236}">
                <a16:creationId xmlns:a16="http://schemas.microsoft.com/office/drawing/2014/main" id="{CC3B0511-39C3-05B2-D8B7-21E941D51FB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1509" y="3514094"/>
            <a:ext cx="343857" cy="343857"/>
          </a:xfrm>
          <a:prstGeom prst="rect">
            <a:avLst/>
          </a:prstGeom>
        </p:spPr>
      </p:pic>
      <p:pic>
        <p:nvPicPr>
          <p:cNvPr id="6" name="图形 5" descr="徽章 1 纯色填充">
            <a:extLst>
              <a:ext uri="{FF2B5EF4-FFF2-40B4-BE49-F238E27FC236}">
                <a16:creationId xmlns:a16="http://schemas.microsoft.com/office/drawing/2014/main" id="{C2CB0684-96D0-AF9D-282B-F822D09C22F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50703" y="2088905"/>
            <a:ext cx="343857" cy="343857"/>
          </a:xfrm>
          <a:prstGeom prst="rect">
            <a:avLst/>
          </a:prstGeom>
        </p:spPr>
      </p:pic>
      <p:pic>
        <p:nvPicPr>
          <p:cNvPr id="10" name="图形 9" descr="徽章 纯色填充">
            <a:extLst>
              <a:ext uri="{FF2B5EF4-FFF2-40B4-BE49-F238E27FC236}">
                <a16:creationId xmlns:a16="http://schemas.microsoft.com/office/drawing/2014/main" id="{74235897-D673-C34A-2239-CC48D1CF5EA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34823" y="4254414"/>
            <a:ext cx="343857" cy="343857"/>
          </a:xfrm>
          <a:prstGeom prst="rect">
            <a:avLst/>
          </a:prstGeom>
        </p:spPr>
      </p:pic>
      <p:pic>
        <p:nvPicPr>
          <p:cNvPr id="12" name="图形 11" descr="徽章 纯色填充">
            <a:extLst>
              <a:ext uri="{FF2B5EF4-FFF2-40B4-BE49-F238E27FC236}">
                <a16:creationId xmlns:a16="http://schemas.microsoft.com/office/drawing/2014/main" id="{BF3A2218-C35A-7BDA-427E-C840519961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23152" y="2964551"/>
            <a:ext cx="343857" cy="3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9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399F8-5FD3-945A-70AF-91E9985F7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BA913A0D-BA34-50E7-4794-B4BF876DB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94" y="1664997"/>
            <a:ext cx="6917819" cy="4516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9" descr="图形用户界面, 应用程序&#10;&#10;描述已自动生成">
            <a:extLst>
              <a:ext uri="{FF2B5EF4-FFF2-40B4-BE49-F238E27FC236}">
                <a16:creationId xmlns:a16="http://schemas.microsoft.com/office/drawing/2014/main" id="{AF045655-DC6C-68BF-C902-E45978104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1142566"/>
            <a:ext cx="3647989" cy="5377212"/>
          </a:xfrm>
          <a:prstGeom prst="rect">
            <a:avLst/>
          </a:prstGeom>
          <a:ln w="28575"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6F078F0-CF8E-8F80-25A2-04B46A7E43E1}"/>
              </a:ext>
            </a:extLst>
          </p:cNvPr>
          <p:cNvSpPr/>
          <p:nvPr/>
        </p:nvSpPr>
        <p:spPr>
          <a:xfrm>
            <a:off x="0" y="0"/>
            <a:ext cx="12192000" cy="954968"/>
          </a:xfrm>
          <a:prstGeom prst="rect">
            <a:avLst/>
          </a:prstGeom>
          <a:solidFill>
            <a:srgbClr val="3E75CF"/>
          </a:solidFill>
          <a:ln w="12700" cap="flat" cmpd="sng" algn="ctr">
            <a:solidFill>
              <a:srgbClr val="3E75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75CF"/>
              </a:solidFill>
              <a:effectLst/>
              <a:uLnTx/>
              <a:uFillTx/>
              <a:latin typeface="思源黑体" panose="020B050000000000000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8CC290-CEEF-D048-1325-6EB9D7822460}"/>
              </a:ext>
            </a:extLst>
          </p:cNvPr>
          <p:cNvSpPr txBox="1"/>
          <p:nvPr/>
        </p:nvSpPr>
        <p:spPr>
          <a:xfrm>
            <a:off x="603094" y="197214"/>
            <a:ext cx="530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" panose="020B0500000000000000"/>
                <a:ea typeface="+mn-ea"/>
                <a:cs typeface="Calibri" panose="020F0502020204030204" pitchFamily="34" charset="0"/>
              </a:rPr>
              <a:t>检索快讯创建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EC9C530-F721-9A8B-7A4A-D80834F8417C}"/>
              </a:ext>
            </a:extLst>
          </p:cNvPr>
          <p:cNvSpPr txBox="1">
            <a:spLocks/>
          </p:cNvSpPr>
          <p:nvPr/>
        </p:nvSpPr>
        <p:spPr>
          <a:xfrm>
            <a:off x="8297497" y="2167339"/>
            <a:ext cx="3419423" cy="3627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展开右侧    图标，点击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创建提醒。</a:t>
            </a:r>
            <a:endParaRPr lang="en-US" altLang="zh-CN" sz="2000" dirty="0">
              <a:solidFill>
                <a:schemeClr val="accent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just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填写快讯名称，选择检索频率和通知形式，输入收件人邮箱地址，再点击下方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创建提醒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以创建检索快讯。</a:t>
            </a:r>
            <a:endParaRPr lang="en-US" altLang="zh-CN" sz="20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just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注意：该功能需要先登录</a:t>
            </a:r>
            <a:r>
              <a:rPr lang="en-US" altLang="zh-CN" sz="2000" dirty="0" err="1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MyEBSCO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个人账户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6000B965-5D22-187C-83E4-595B3883F99B}"/>
              </a:ext>
            </a:extLst>
          </p:cNvPr>
          <p:cNvSpPr/>
          <p:nvPr/>
        </p:nvSpPr>
        <p:spPr>
          <a:xfrm>
            <a:off x="4176886" y="6255143"/>
            <a:ext cx="581232" cy="278012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/>
              <a:ea typeface="+mn-ea"/>
              <a:cs typeface="+mn-cs"/>
            </a:endParaRP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C44D18BC-3159-461F-5722-192AEE1D9114}"/>
              </a:ext>
            </a:extLst>
          </p:cNvPr>
          <p:cNvSpPr/>
          <p:nvPr/>
        </p:nvSpPr>
        <p:spPr>
          <a:xfrm>
            <a:off x="6541207" y="3714243"/>
            <a:ext cx="846821" cy="267037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/>
              <a:ea typeface="+mn-ea"/>
              <a:cs typeface="+mn-cs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F66B175E-1D40-64AB-B79E-ACFCA77FD5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4390" y="2167339"/>
            <a:ext cx="252566" cy="315707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图形 4" descr="徽章 1 纯色填充">
            <a:extLst>
              <a:ext uri="{FF2B5EF4-FFF2-40B4-BE49-F238E27FC236}">
                <a16:creationId xmlns:a16="http://schemas.microsoft.com/office/drawing/2014/main" id="{ADA36216-1611-826A-D4D2-39F36FE1E06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28769" y="3300912"/>
            <a:ext cx="343857" cy="343857"/>
          </a:xfrm>
          <a:prstGeom prst="rect">
            <a:avLst/>
          </a:prstGeom>
        </p:spPr>
      </p:pic>
      <p:pic>
        <p:nvPicPr>
          <p:cNvPr id="6" name="图形 5" descr="徽章 纯色填充">
            <a:extLst>
              <a:ext uri="{FF2B5EF4-FFF2-40B4-BE49-F238E27FC236}">
                <a16:creationId xmlns:a16="http://schemas.microsoft.com/office/drawing/2014/main" id="{8F74BB10-79AC-1C15-DC9E-1DFF5C09CB5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14102" y="6006844"/>
            <a:ext cx="343857" cy="343857"/>
          </a:xfrm>
          <a:prstGeom prst="rect">
            <a:avLst/>
          </a:prstGeom>
        </p:spPr>
      </p:pic>
      <p:pic>
        <p:nvPicPr>
          <p:cNvPr id="8" name="图形 7" descr="徽章 1 纯色填充">
            <a:extLst>
              <a:ext uri="{FF2B5EF4-FFF2-40B4-BE49-F238E27FC236}">
                <a16:creationId xmlns:a16="http://schemas.microsoft.com/office/drawing/2014/main" id="{D5F7214E-C9E9-DE6F-C351-6B33DFB8381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81194" y="2167339"/>
            <a:ext cx="343857" cy="343857"/>
          </a:xfrm>
          <a:prstGeom prst="rect">
            <a:avLst/>
          </a:prstGeom>
        </p:spPr>
      </p:pic>
      <p:pic>
        <p:nvPicPr>
          <p:cNvPr id="9" name="图形 8" descr="徽章 纯色填充">
            <a:extLst>
              <a:ext uri="{FF2B5EF4-FFF2-40B4-BE49-F238E27FC236}">
                <a16:creationId xmlns:a16="http://schemas.microsoft.com/office/drawing/2014/main" id="{4E3B7349-AB0A-C0F4-503C-26C3A949EAC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99317" y="2957055"/>
            <a:ext cx="343857" cy="3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8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C52B8-DED7-0565-944A-331F6083F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9AF1953D-644E-52FB-EF89-A972A4900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54" y="2746984"/>
            <a:ext cx="6873947" cy="3522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A9034E0-963E-370F-7DC2-966CDB75E4C6}"/>
              </a:ext>
            </a:extLst>
          </p:cNvPr>
          <p:cNvSpPr/>
          <p:nvPr/>
        </p:nvSpPr>
        <p:spPr>
          <a:xfrm>
            <a:off x="0" y="0"/>
            <a:ext cx="12192000" cy="954968"/>
          </a:xfrm>
          <a:prstGeom prst="rect">
            <a:avLst/>
          </a:prstGeom>
          <a:solidFill>
            <a:srgbClr val="3E75CF"/>
          </a:solidFill>
          <a:ln w="12700" cap="flat" cmpd="sng" algn="ctr">
            <a:solidFill>
              <a:srgbClr val="3E75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75CF"/>
              </a:solidFill>
              <a:effectLst/>
              <a:uLnTx/>
              <a:uFillTx/>
              <a:latin typeface="思源黑体" panose="020B050000000000000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19263B-789B-C8B1-75B5-F01218458A27}"/>
              </a:ext>
            </a:extLst>
          </p:cNvPr>
          <p:cNvSpPr txBox="1"/>
          <p:nvPr/>
        </p:nvSpPr>
        <p:spPr>
          <a:xfrm>
            <a:off x="603094" y="197214"/>
            <a:ext cx="530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" panose="020B0500000000000000"/>
                <a:ea typeface="+mn-ea"/>
                <a:cs typeface="Calibri" panose="020F0502020204030204" pitchFamily="34" charset="0"/>
              </a:rPr>
              <a:t>查看全文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3B44CD3-170B-16C3-C83F-C358AE50187B}"/>
              </a:ext>
            </a:extLst>
          </p:cNvPr>
          <p:cNvSpPr txBox="1">
            <a:spLocks/>
          </p:cNvSpPr>
          <p:nvPr/>
        </p:nvSpPr>
        <p:spPr>
          <a:xfrm>
            <a:off x="8322120" y="2159980"/>
            <a:ext cx="3443699" cy="3627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在结果列表中，点击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访问选项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，从菜单中点击</a:t>
            </a:r>
            <a:r>
              <a:rPr lang="en-US" altLang="zh-CN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PDF/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在线全文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来选择要阅读的文献。</a:t>
            </a:r>
            <a:endParaRPr lang="en-US" altLang="zh-CN" sz="20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just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如果只有一个全文选项可用，则会显示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立即获取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这一选项。</a:t>
            </a:r>
            <a:endParaRPr lang="en-US" altLang="zh-CN" sz="20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just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若要查看有关文献的详细信息，请单击文章标题。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7424F5DC-1DDE-3B7B-BF8E-857AF8EA801D}"/>
              </a:ext>
            </a:extLst>
          </p:cNvPr>
          <p:cNvSpPr/>
          <p:nvPr/>
        </p:nvSpPr>
        <p:spPr>
          <a:xfrm>
            <a:off x="2420535" y="5481316"/>
            <a:ext cx="3001129" cy="67831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/>
              <a:ea typeface="+mn-ea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DFD2F31-5ECA-B383-5C2B-65FB794D7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636" y="1287048"/>
            <a:ext cx="6196465" cy="2450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2">
            <a:extLst>
              <a:ext uri="{FF2B5EF4-FFF2-40B4-BE49-F238E27FC236}">
                <a16:creationId xmlns:a16="http://schemas.microsoft.com/office/drawing/2014/main" id="{828DFA35-D56B-1768-6AB2-B5D03FEF2DFB}"/>
              </a:ext>
            </a:extLst>
          </p:cNvPr>
          <p:cNvSpPr/>
          <p:nvPr/>
        </p:nvSpPr>
        <p:spPr>
          <a:xfrm>
            <a:off x="2856156" y="3269273"/>
            <a:ext cx="1060389" cy="315499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/>
              <a:ea typeface="+mn-ea"/>
              <a:cs typeface="+mn-cs"/>
            </a:endParaRPr>
          </a:p>
        </p:txBody>
      </p:sp>
      <p:pic>
        <p:nvPicPr>
          <p:cNvPr id="3" name="图形 2" descr="徽章 纯色填充">
            <a:extLst>
              <a:ext uri="{FF2B5EF4-FFF2-40B4-BE49-F238E27FC236}">
                <a16:creationId xmlns:a16="http://schemas.microsoft.com/office/drawing/2014/main" id="{2AAFA2E3-C287-26B9-E774-0B49FE37DCC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16545" y="3276926"/>
            <a:ext cx="343857" cy="343857"/>
          </a:xfrm>
          <a:prstGeom prst="rect">
            <a:avLst/>
          </a:prstGeom>
        </p:spPr>
      </p:pic>
      <p:pic>
        <p:nvPicPr>
          <p:cNvPr id="5" name="图形 4" descr="徽章 1 纯色填充">
            <a:extLst>
              <a:ext uri="{FF2B5EF4-FFF2-40B4-BE49-F238E27FC236}">
                <a16:creationId xmlns:a16="http://schemas.microsoft.com/office/drawing/2014/main" id="{FF7F163D-0DF2-8BD9-996F-7C04260B143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32143" y="2168593"/>
            <a:ext cx="343857" cy="343857"/>
          </a:xfrm>
          <a:prstGeom prst="rect">
            <a:avLst/>
          </a:prstGeom>
        </p:spPr>
      </p:pic>
      <p:pic>
        <p:nvPicPr>
          <p:cNvPr id="6" name="图形 5" descr="徽章 3 纯色填充">
            <a:extLst>
              <a:ext uri="{FF2B5EF4-FFF2-40B4-BE49-F238E27FC236}">
                <a16:creationId xmlns:a16="http://schemas.microsoft.com/office/drawing/2014/main" id="{917B6ABD-C76D-CFD9-0DD4-6F8E1F1D599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74302" y="1712788"/>
            <a:ext cx="343857" cy="343857"/>
          </a:xfrm>
          <a:prstGeom prst="rect">
            <a:avLst/>
          </a:prstGeom>
        </p:spPr>
      </p:pic>
      <p:pic>
        <p:nvPicPr>
          <p:cNvPr id="8" name="图形 7" descr="徽章 1 纯色填充">
            <a:extLst>
              <a:ext uri="{FF2B5EF4-FFF2-40B4-BE49-F238E27FC236}">
                <a16:creationId xmlns:a16="http://schemas.microsoft.com/office/drawing/2014/main" id="{9AEBD149-CB7F-9560-5C04-E5C9B7B23E0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89889" y="5132068"/>
            <a:ext cx="343857" cy="343857"/>
          </a:xfrm>
          <a:prstGeom prst="rect">
            <a:avLst/>
          </a:prstGeom>
        </p:spPr>
      </p:pic>
      <p:pic>
        <p:nvPicPr>
          <p:cNvPr id="9" name="图形 8" descr="徽章 纯色填充">
            <a:extLst>
              <a:ext uri="{FF2B5EF4-FFF2-40B4-BE49-F238E27FC236}">
                <a16:creationId xmlns:a16="http://schemas.microsoft.com/office/drawing/2014/main" id="{F7032535-C469-56B1-5602-BAB41B51335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25610" y="3276926"/>
            <a:ext cx="343857" cy="343857"/>
          </a:xfrm>
          <a:prstGeom prst="rect">
            <a:avLst/>
          </a:prstGeom>
        </p:spPr>
      </p:pic>
      <p:pic>
        <p:nvPicPr>
          <p:cNvPr id="11" name="图形 10" descr="徽章 3 纯色填充">
            <a:extLst>
              <a:ext uri="{FF2B5EF4-FFF2-40B4-BE49-F238E27FC236}">
                <a16:creationId xmlns:a16="http://schemas.microsoft.com/office/drawing/2014/main" id="{B3DC5ED9-B507-EE64-E524-C0743C64A12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26258" y="4079785"/>
            <a:ext cx="343857" cy="3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1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0A1D6-C476-3314-EBC1-FAB3550E5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81114BC-63BD-D3C7-258E-0BE7CB004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4968"/>
            <a:ext cx="9196657" cy="257110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0419FA-A7FA-175A-5EC2-F09B9470B4FE}"/>
              </a:ext>
            </a:extLst>
          </p:cNvPr>
          <p:cNvSpPr/>
          <p:nvPr/>
        </p:nvSpPr>
        <p:spPr>
          <a:xfrm>
            <a:off x="0" y="0"/>
            <a:ext cx="12192000" cy="954968"/>
          </a:xfrm>
          <a:prstGeom prst="rect">
            <a:avLst/>
          </a:prstGeom>
          <a:solidFill>
            <a:srgbClr val="3E75CF"/>
          </a:solidFill>
          <a:ln w="12700" cap="flat" cmpd="sng" algn="ctr">
            <a:solidFill>
              <a:srgbClr val="3E75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75CF"/>
              </a:solidFill>
              <a:effectLst/>
              <a:uLnTx/>
              <a:uFillTx/>
              <a:latin typeface="思源黑体" panose="020B050000000000000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556D3-15B6-1D09-80C8-F28655E9B5B7}"/>
              </a:ext>
            </a:extLst>
          </p:cNvPr>
          <p:cNvSpPr txBox="1"/>
          <p:nvPr/>
        </p:nvSpPr>
        <p:spPr>
          <a:xfrm>
            <a:off x="603094" y="197214"/>
            <a:ext cx="530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" panose="020B0500000000000000"/>
                <a:ea typeface="+mn-ea"/>
                <a:cs typeface="Calibri" panose="020F0502020204030204" pitchFamily="34" charset="0"/>
              </a:rPr>
              <a:t>AI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" panose="020B0500000000000000"/>
                <a:ea typeface="+mn-ea"/>
                <a:cs typeface="Calibri" panose="020F0502020204030204" pitchFamily="34" charset="0"/>
              </a:rPr>
              <a:t>洞察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C0B23E-D61E-2EF4-8A0C-20FCB8BC3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241" y="2956893"/>
            <a:ext cx="7503617" cy="382507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A90CCE-CD65-3BE2-322B-03B92446F58B}"/>
              </a:ext>
            </a:extLst>
          </p:cNvPr>
          <p:cNvSpPr txBox="1">
            <a:spLocks/>
          </p:cNvSpPr>
          <p:nvPr/>
        </p:nvSpPr>
        <p:spPr>
          <a:xfrm>
            <a:off x="8521519" y="1409487"/>
            <a:ext cx="3498552" cy="2420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+mn-cs"/>
              </a:rPr>
              <a:t>点击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F56">
                    <a:lumMod val="75000"/>
                    <a:lumOff val="25000"/>
                  </a:srgbClr>
                </a:solidFill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+mn-cs"/>
              </a:rPr>
              <a:t>生成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2F56">
                    <a:lumMod val="75000"/>
                    <a:lumOff val="25000"/>
                  </a:srgbClr>
                </a:solidFill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+mn-cs"/>
              </a:rPr>
              <a:t>AI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F56">
                    <a:lumMod val="75000"/>
                    <a:lumOff val="25000"/>
                  </a:srgbClr>
                </a:solidFill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+mn-cs"/>
              </a:rPr>
              <a:t>洞察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+mn-cs"/>
              </a:rPr>
              <a:t>，利用生成式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+mn-cs"/>
              </a:rPr>
              <a:t>AI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+mn-cs"/>
              </a:rPr>
              <a:t>，获取文章要点的简短摘要。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/>
              <a:ea typeface="思源黑体" panose="020B050000000000000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" panose="020B0500000000000000"/>
                <a:cs typeface="+mn-cs"/>
              </a:rPr>
              <a:t>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+mn-cs"/>
              </a:rPr>
              <a:t>注：受出版社限制，并非所有期刊都适用于</a:t>
            </a:r>
            <a:r>
              <a:rPr kumimoji="0" lang="en-AU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+mn-cs"/>
              </a:rPr>
              <a:t>AI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+mn-cs"/>
              </a:rPr>
              <a:t>洞察功能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/>
              <a:ea typeface="思源黑体" panose="020B050000000000000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思源黑体" panose="020B0500000000000000"/>
              <a:ea typeface="+mn-ea"/>
              <a:cs typeface="+mn-cs"/>
            </a:endParaRP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E91896F3-193D-ACB1-7CE2-3F50D9C7E0A8}"/>
              </a:ext>
            </a:extLst>
          </p:cNvPr>
          <p:cNvSpPr/>
          <p:nvPr/>
        </p:nvSpPr>
        <p:spPr>
          <a:xfrm>
            <a:off x="2823414" y="3075783"/>
            <a:ext cx="1391234" cy="353217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/>
              <a:ea typeface="+mn-ea"/>
              <a:cs typeface="+mn-cs"/>
            </a:endParaRPr>
          </a:p>
        </p:txBody>
      </p:sp>
      <p:pic>
        <p:nvPicPr>
          <p:cNvPr id="5" name="图形 4" descr="徽章 1 纯色填充">
            <a:extLst>
              <a:ext uri="{FF2B5EF4-FFF2-40B4-BE49-F238E27FC236}">
                <a16:creationId xmlns:a16="http://schemas.microsoft.com/office/drawing/2014/main" id="{ED554B36-AB98-B102-F7D6-E5A974BFDD4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23414" y="2731926"/>
            <a:ext cx="343857" cy="343857"/>
          </a:xfrm>
          <a:prstGeom prst="rect">
            <a:avLst/>
          </a:prstGeom>
        </p:spPr>
      </p:pic>
      <p:pic>
        <p:nvPicPr>
          <p:cNvPr id="8" name="图形 7" descr="徽章 1 纯色填充">
            <a:extLst>
              <a:ext uri="{FF2B5EF4-FFF2-40B4-BE49-F238E27FC236}">
                <a16:creationId xmlns:a16="http://schemas.microsoft.com/office/drawing/2014/main" id="{F90B07E6-106C-B19A-F410-7FCDA4A9440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77662" y="1409487"/>
            <a:ext cx="343857" cy="3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6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C379F-9325-51F0-8BE0-43CF08E5D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890959B-C26A-86EA-9147-7E6581AAF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94" y="1364112"/>
            <a:ext cx="6974559" cy="4759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CB6AB62-D01B-FB36-49D0-2F428D321348}"/>
              </a:ext>
            </a:extLst>
          </p:cNvPr>
          <p:cNvSpPr/>
          <p:nvPr/>
        </p:nvSpPr>
        <p:spPr>
          <a:xfrm>
            <a:off x="0" y="0"/>
            <a:ext cx="12192000" cy="954968"/>
          </a:xfrm>
          <a:prstGeom prst="rect">
            <a:avLst/>
          </a:prstGeom>
          <a:solidFill>
            <a:srgbClr val="3E75CF"/>
          </a:solidFill>
          <a:ln w="12700" cap="flat" cmpd="sng" algn="ctr">
            <a:solidFill>
              <a:srgbClr val="3E75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75CF"/>
              </a:solidFill>
              <a:effectLst/>
              <a:uLnTx/>
              <a:uFillTx/>
              <a:latin typeface="思源黑体" panose="020B050000000000000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E0E9CE-AC9E-C164-1116-AA218F50B13F}"/>
              </a:ext>
            </a:extLst>
          </p:cNvPr>
          <p:cNvSpPr txBox="1"/>
          <p:nvPr/>
        </p:nvSpPr>
        <p:spPr>
          <a:xfrm>
            <a:off x="603094" y="197214"/>
            <a:ext cx="530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" panose="020B0500000000000000"/>
                <a:ea typeface="+mn-ea"/>
                <a:cs typeface="Calibri" panose="020F0502020204030204" pitchFamily="34" charset="0"/>
              </a:rPr>
              <a:t>查看全文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09E774C-7144-64EF-9981-E448A862B2E7}"/>
              </a:ext>
            </a:extLst>
          </p:cNvPr>
          <p:cNvSpPr txBox="1">
            <a:spLocks/>
          </p:cNvSpPr>
          <p:nvPr/>
        </p:nvSpPr>
        <p:spPr>
          <a:xfrm>
            <a:off x="8225051" y="2339267"/>
            <a:ext cx="3646001" cy="2527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通过在线全文查看器，您可以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保存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或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引用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文章，将其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添加到控制面板中的项目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中，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分享、下载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或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打印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文章。您还可以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翻译全文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查看目录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，或通过文本转语音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收听文章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（</a:t>
            </a:r>
            <a:r>
              <a:rPr lang="en-US" altLang="zh-CN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PDF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全文也支持听读）。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31EF222C-4841-ABC0-D71F-B469E222B6D5}"/>
              </a:ext>
            </a:extLst>
          </p:cNvPr>
          <p:cNvSpPr/>
          <p:nvPr/>
        </p:nvSpPr>
        <p:spPr>
          <a:xfrm>
            <a:off x="4442195" y="1364112"/>
            <a:ext cx="3135458" cy="32359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/>
              <a:ea typeface="+mn-ea"/>
              <a:cs typeface="+mn-cs"/>
            </a:endParaRPr>
          </a:p>
        </p:txBody>
      </p:sp>
      <p:pic>
        <p:nvPicPr>
          <p:cNvPr id="3" name="图形 2" descr="徽章 1 纯色填充">
            <a:extLst>
              <a:ext uri="{FF2B5EF4-FFF2-40B4-BE49-F238E27FC236}">
                <a16:creationId xmlns:a16="http://schemas.microsoft.com/office/drawing/2014/main" id="{5F44B370-42FC-058A-9E07-96ABC3A1070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81194" y="2356120"/>
            <a:ext cx="343857" cy="343857"/>
          </a:xfrm>
          <a:prstGeom prst="rect">
            <a:avLst/>
          </a:prstGeom>
        </p:spPr>
      </p:pic>
      <p:pic>
        <p:nvPicPr>
          <p:cNvPr id="5" name="图形 4" descr="徽章 1 纯色填充">
            <a:extLst>
              <a:ext uri="{FF2B5EF4-FFF2-40B4-BE49-F238E27FC236}">
                <a16:creationId xmlns:a16="http://schemas.microsoft.com/office/drawing/2014/main" id="{8211B825-7BFD-765A-6B6F-E9910FA5CFD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69155" y="1343846"/>
            <a:ext cx="343857" cy="3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8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6220A-4A0E-7484-A53B-D72FF3E58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E02F312-7D8E-CCE1-0E4D-E1549107F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512" y="1959032"/>
            <a:ext cx="8271641" cy="4085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1913104-6651-97E3-1278-A1C0DCE54D51}"/>
              </a:ext>
            </a:extLst>
          </p:cNvPr>
          <p:cNvSpPr/>
          <p:nvPr/>
        </p:nvSpPr>
        <p:spPr>
          <a:xfrm>
            <a:off x="0" y="0"/>
            <a:ext cx="12192000" cy="954968"/>
          </a:xfrm>
          <a:prstGeom prst="rect">
            <a:avLst/>
          </a:prstGeom>
          <a:solidFill>
            <a:srgbClr val="3E75CF"/>
          </a:solidFill>
          <a:ln w="12700" cap="flat" cmpd="sng" algn="ctr">
            <a:solidFill>
              <a:srgbClr val="3E75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75CF"/>
              </a:solidFill>
              <a:effectLst/>
              <a:uLnTx/>
              <a:uFillTx/>
              <a:latin typeface="思源黑体" panose="020B050000000000000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D18ECC-9A6E-02B0-B54C-FD3C0E2E2927}"/>
              </a:ext>
            </a:extLst>
          </p:cNvPr>
          <p:cNvSpPr txBox="1"/>
          <p:nvPr/>
        </p:nvSpPr>
        <p:spPr>
          <a:xfrm>
            <a:off x="603094" y="197214"/>
            <a:ext cx="530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思源黑体" panose="020B0500000000000000"/>
                <a:cs typeface="Calibri" panose="020F0502020204030204" pitchFamily="34" charset="0"/>
              </a:rPr>
              <a:t>刊物检索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D2D2A8B-B57D-7817-238A-DFD852E52402}"/>
              </a:ext>
            </a:extLst>
          </p:cNvPr>
          <p:cNvSpPr txBox="1">
            <a:spLocks/>
          </p:cNvSpPr>
          <p:nvPr/>
        </p:nvSpPr>
        <p:spPr>
          <a:xfrm>
            <a:off x="8478222" y="1891444"/>
            <a:ext cx="3335674" cy="36435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点击高级检索框下方的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出版物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选项以从不同的数据库中检索出版物</a:t>
            </a:r>
            <a:endParaRPr lang="en-US" altLang="zh-CN" sz="20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just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可按字母顺序浏览或精确检索库中刊物</a:t>
            </a:r>
            <a:endParaRPr lang="en-US" altLang="zh-CN" sz="20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just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选中出版物，点击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添加到搜索中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以检索该出版物中所有文章。</a:t>
            </a:r>
          </a:p>
          <a:p>
            <a:pPr algn="just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点击刊名查看刊物详情信息。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83AFC473-349C-3DD1-ED53-28BA06093CC0}"/>
              </a:ext>
            </a:extLst>
          </p:cNvPr>
          <p:cNvSpPr/>
          <p:nvPr/>
        </p:nvSpPr>
        <p:spPr>
          <a:xfrm>
            <a:off x="2658112" y="4486245"/>
            <a:ext cx="413026" cy="27057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/>
              <a:ea typeface="+mn-ea"/>
              <a:cs typeface="+mn-cs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33B6E2DA-1985-6AD2-39BC-5295DAABB02C}"/>
              </a:ext>
            </a:extLst>
          </p:cNvPr>
          <p:cNvSpPr/>
          <p:nvPr/>
        </p:nvSpPr>
        <p:spPr>
          <a:xfrm>
            <a:off x="588720" y="3077494"/>
            <a:ext cx="1474430" cy="27057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/>
              <a:ea typeface="+mn-ea"/>
              <a:cs typeface="+mn-cs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466AB68C-D479-DB37-3D6E-F1C2CEBBA8F2}"/>
              </a:ext>
            </a:extLst>
          </p:cNvPr>
          <p:cNvSpPr/>
          <p:nvPr/>
        </p:nvSpPr>
        <p:spPr>
          <a:xfrm>
            <a:off x="6653814" y="4080953"/>
            <a:ext cx="835161" cy="299639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/>
              <a:ea typeface="+mn-ea"/>
              <a:cs typeface="+mn-cs"/>
            </a:endParaRP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69220DA9-8D5B-A2AE-8BE3-0BA1BD8167D1}"/>
              </a:ext>
            </a:extLst>
          </p:cNvPr>
          <p:cNvSpPr/>
          <p:nvPr/>
        </p:nvSpPr>
        <p:spPr>
          <a:xfrm>
            <a:off x="1562777" y="2636423"/>
            <a:ext cx="484189" cy="29521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/>
              <a:ea typeface="+mn-ea"/>
              <a:cs typeface="+mn-cs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26F036F0-AE35-2CB3-9E36-1B04BD721AC3}"/>
              </a:ext>
            </a:extLst>
          </p:cNvPr>
          <p:cNvSpPr/>
          <p:nvPr/>
        </p:nvSpPr>
        <p:spPr>
          <a:xfrm>
            <a:off x="537672" y="4943694"/>
            <a:ext cx="1177732" cy="27057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/>
              <a:ea typeface="+mn-ea"/>
              <a:cs typeface="+mn-cs"/>
            </a:endParaRPr>
          </a:p>
        </p:txBody>
      </p:sp>
      <p:pic>
        <p:nvPicPr>
          <p:cNvPr id="10" name="图形 9" descr="徽章 1 纯色填充">
            <a:extLst>
              <a:ext uri="{FF2B5EF4-FFF2-40B4-BE49-F238E27FC236}">
                <a16:creationId xmlns:a16="http://schemas.microsoft.com/office/drawing/2014/main" id="{171C1672-2E10-7654-5880-1E18EDE5F1B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9261" y="2784030"/>
            <a:ext cx="343857" cy="343857"/>
          </a:xfrm>
          <a:prstGeom prst="rect">
            <a:avLst/>
          </a:prstGeom>
        </p:spPr>
      </p:pic>
      <p:pic>
        <p:nvPicPr>
          <p:cNvPr id="11" name="图形 10" descr="徽章 纯色填充">
            <a:extLst>
              <a:ext uri="{FF2B5EF4-FFF2-40B4-BE49-F238E27FC236}">
                <a16:creationId xmlns:a16="http://schemas.microsoft.com/office/drawing/2014/main" id="{C8A6556A-A522-1ABF-B2A5-795578FB161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58112" y="4142388"/>
            <a:ext cx="343857" cy="343857"/>
          </a:xfrm>
          <a:prstGeom prst="rect">
            <a:avLst/>
          </a:prstGeom>
        </p:spPr>
      </p:pic>
      <p:pic>
        <p:nvPicPr>
          <p:cNvPr id="13" name="图形 12" descr="徽章 3 纯色填充">
            <a:extLst>
              <a:ext uri="{FF2B5EF4-FFF2-40B4-BE49-F238E27FC236}">
                <a16:creationId xmlns:a16="http://schemas.microsoft.com/office/drawing/2014/main" id="{C6055C14-36C8-F761-6F49-912A94A2AF8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09957" y="4142388"/>
            <a:ext cx="343857" cy="343857"/>
          </a:xfrm>
          <a:prstGeom prst="rect">
            <a:avLst/>
          </a:prstGeom>
        </p:spPr>
      </p:pic>
      <p:pic>
        <p:nvPicPr>
          <p:cNvPr id="14" name="图形 13" descr="徽章 4 纯色填充">
            <a:extLst>
              <a:ext uri="{FF2B5EF4-FFF2-40B4-BE49-F238E27FC236}">
                <a16:creationId xmlns:a16="http://schemas.microsoft.com/office/drawing/2014/main" id="{1778859F-69F3-2ADE-2333-6A92B91CC09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15404" y="4900970"/>
            <a:ext cx="343857" cy="343857"/>
          </a:xfrm>
          <a:prstGeom prst="rect">
            <a:avLst/>
          </a:prstGeom>
        </p:spPr>
      </p:pic>
      <p:pic>
        <p:nvPicPr>
          <p:cNvPr id="16" name="图形 15" descr="徽章 1 纯色填充">
            <a:extLst>
              <a:ext uri="{FF2B5EF4-FFF2-40B4-BE49-F238E27FC236}">
                <a16:creationId xmlns:a16="http://schemas.microsoft.com/office/drawing/2014/main" id="{C453B05E-0C59-24B0-C308-883B965D760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4692" y="1901954"/>
            <a:ext cx="343857" cy="343857"/>
          </a:xfrm>
          <a:prstGeom prst="rect">
            <a:avLst/>
          </a:prstGeom>
        </p:spPr>
      </p:pic>
      <p:pic>
        <p:nvPicPr>
          <p:cNvPr id="17" name="图形 16" descr="徽章 纯色填充">
            <a:extLst>
              <a:ext uri="{FF2B5EF4-FFF2-40B4-BE49-F238E27FC236}">
                <a16:creationId xmlns:a16="http://schemas.microsoft.com/office/drawing/2014/main" id="{EC4C40B6-AE7F-290A-D500-3020FC0B534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54692" y="3050667"/>
            <a:ext cx="343857" cy="343857"/>
          </a:xfrm>
          <a:prstGeom prst="rect">
            <a:avLst/>
          </a:prstGeom>
        </p:spPr>
      </p:pic>
      <p:pic>
        <p:nvPicPr>
          <p:cNvPr id="18" name="图形 17" descr="徽章 3 纯色填充">
            <a:extLst>
              <a:ext uri="{FF2B5EF4-FFF2-40B4-BE49-F238E27FC236}">
                <a16:creationId xmlns:a16="http://schemas.microsoft.com/office/drawing/2014/main" id="{3C8444AB-F983-EA9D-99B1-A2D7314CF12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56409" y="3876121"/>
            <a:ext cx="343857" cy="343857"/>
          </a:xfrm>
          <a:prstGeom prst="rect">
            <a:avLst/>
          </a:prstGeom>
        </p:spPr>
      </p:pic>
      <p:pic>
        <p:nvPicPr>
          <p:cNvPr id="19" name="图形 18" descr="徽章 4 纯色填充">
            <a:extLst>
              <a:ext uri="{FF2B5EF4-FFF2-40B4-BE49-F238E27FC236}">
                <a16:creationId xmlns:a16="http://schemas.microsoft.com/office/drawing/2014/main" id="{D00CD240-E947-21A0-C289-9C581794875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54691" y="4954991"/>
            <a:ext cx="343857" cy="3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6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02559-7360-BBE8-0F4D-6276B174A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981754B-DA2F-A92E-53BD-34A7D5710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6" y="1732144"/>
            <a:ext cx="7847124" cy="4342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0455EA-3ACF-1F59-48B5-EB48410B5167}"/>
              </a:ext>
            </a:extLst>
          </p:cNvPr>
          <p:cNvSpPr/>
          <p:nvPr/>
        </p:nvSpPr>
        <p:spPr>
          <a:xfrm>
            <a:off x="0" y="0"/>
            <a:ext cx="12192000" cy="954968"/>
          </a:xfrm>
          <a:prstGeom prst="rect">
            <a:avLst/>
          </a:prstGeom>
          <a:solidFill>
            <a:srgbClr val="3E75CF"/>
          </a:solidFill>
          <a:ln w="12700" cap="flat" cmpd="sng" algn="ctr">
            <a:solidFill>
              <a:srgbClr val="3E75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75CF"/>
              </a:solidFill>
              <a:effectLst/>
              <a:uLnTx/>
              <a:uFillTx/>
              <a:latin typeface="思源黑体" panose="020B050000000000000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07C4E8-0611-B9AA-0E85-9F0DB405B11D}"/>
              </a:ext>
            </a:extLst>
          </p:cNvPr>
          <p:cNvSpPr txBox="1"/>
          <p:nvPr/>
        </p:nvSpPr>
        <p:spPr>
          <a:xfrm>
            <a:off x="603094" y="197214"/>
            <a:ext cx="530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思源黑体" panose="020B0500000000000000"/>
                <a:cs typeface="Calibri" panose="020F0502020204030204" pitchFamily="34" charset="0"/>
              </a:rPr>
              <a:t>刊物详细信息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970937D-C7B1-1C25-FBC8-FCAB0158F62F}"/>
              </a:ext>
            </a:extLst>
          </p:cNvPr>
          <p:cNvSpPr txBox="1">
            <a:spLocks/>
          </p:cNvSpPr>
          <p:nvPr/>
        </p:nvSpPr>
        <p:spPr>
          <a:xfrm>
            <a:off x="8193490" y="2321088"/>
            <a:ext cx="3491410" cy="2527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点击右上角   图标可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创建期刊快讯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或以链接形式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分享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该刊物。</a:t>
            </a:r>
            <a:endParaRPr lang="en-US" altLang="zh-CN" sz="20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just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在此出版物内搜索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可实现刊内检索</a:t>
            </a:r>
            <a:endParaRPr lang="en-US" altLang="zh-CN" sz="20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just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左侧可查看刊物详细信息，点击右侧</a:t>
            </a:r>
            <a:r>
              <a:rPr lang="en-US" altLang="zh-CN" sz="2000" b="1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+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号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图标展开刊物收录情况。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03E257B-F7C5-0B81-E0DC-7B81BE044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7584" y="2365453"/>
            <a:ext cx="252566" cy="31570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B8D3B8-F7E9-3BD6-6AED-0769A9813DD3}"/>
              </a:ext>
            </a:extLst>
          </p:cNvPr>
          <p:cNvSpPr/>
          <p:nvPr/>
        </p:nvSpPr>
        <p:spPr>
          <a:xfrm>
            <a:off x="6440977" y="2537381"/>
            <a:ext cx="1221898" cy="202219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/>
              <a:ea typeface="+mn-ea"/>
              <a:cs typeface="+mn-cs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458E8A80-73A9-93BC-792B-35EA76A4264D}"/>
              </a:ext>
            </a:extLst>
          </p:cNvPr>
          <p:cNvSpPr/>
          <p:nvPr/>
        </p:nvSpPr>
        <p:spPr>
          <a:xfrm>
            <a:off x="603094" y="3510272"/>
            <a:ext cx="1129005" cy="27057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/>
              <a:ea typeface="+mn-ea"/>
              <a:cs typeface="+mn-cs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39C7BAF8-6833-5E25-8C01-D1FCAC01F16B}"/>
              </a:ext>
            </a:extLst>
          </p:cNvPr>
          <p:cNvSpPr/>
          <p:nvPr/>
        </p:nvSpPr>
        <p:spPr>
          <a:xfrm>
            <a:off x="5318728" y="4417419"/>
            <a:ext cx="586839" cy="27057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/>
              <a:ea typeface="+mn-ea"/>
              <a:cs typeface="+mn-cs"/>
            </a:endParaRPr>
          </a:p>
        </p:txBody>
      </p:sp>
      <p:pic>
        <p:nvPicPr>
          <p:cNvPr id="3" name="图形 2" descr="徽章 1 纯色填充">
            <a:extLst>
              <a:ext uri="{FF2B5EF4-FFF2-40B4-BE49-F238E27FC236}">
                <a16:creationId xmlns:a16="http://schemas.microsoft.com/office/drawing/2014/main" id="{1FFE2635-0819-3FE7-F203-42E42620D42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16818" y="2193524"/>
            <a:ext cx="343857" cy="343857"/>
          </a:xfrm>
          <a:prstGeom prst="rect">
            <a:avLst/>
          </a:prstGeom>
        </p:spPr>
      </p:pic>
      <p:pic>
        <p:nvPicPr>
          <p:cNvPr id="5" name="图形 4" descr="徽章 纯色填充">
            <a:extLst>
              <a:ext uri="{FF2B5EF4-FFF2-40B4-BE49-F238E27FC236}">
                <a16:creationId xmlns:a16="http://schemas.microsoft.com/office/drawing/2014/main" id="{7F8B9203-4BCD-75D1-E502-F62B54AF0DA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32099" y="3473628"/>
            <a:ext cx="343857" cy="343857"/>
          </a:xfrm>
          <a:prstGeom prst="rect">
            <a:avLst/>
          </a:prstGeom>
        </p:spPr>
      </p:pic>
      <p:pic>
        <p:nvPicPr>
          <p:cNvPr id="6" name="图形 5" descr="徽章 3 纯色填充">
            <a:extLst>
              <a:ext uri="{FF2B5EF4-FFF2-40B4-BE49-F238E27FC236}">
                <a16:creationId xmlns:a16="http://schemas.microsoft.com/office/drawing/2014/main" id="{170BCEF1-9CB8-2055-AEC5-9F4793DD4AC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43620" y="4465741"/>
            <a:ext cx="343857" cy="343857"/>
          </a:xfrm>
          <a:prstGeom prst="rect">
            <a:avLst/>
          </a:prstGeom>
        </p:spPr>
      </p:pic>
      <p:pic>
        <p:nvPicPr>
          <p:cNvPr id="9" name="图形 8" descr="徽章 1 纯色填充">
            <a:extLst>
              <a:ext uri="{FF2B5EF4-FFF2-40B4-BE49-F238E27FC236}">
                <a16:creationId xmlns:a16="http://schemas.microsoft.com/office/drawing/2014/main" id="{1F824BE4-73E5-4981-2C02-13C666CCBF2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61919" y="2365453"/>
            <a:ext cx="343857" cy="343857"/>
          </a:xfrm>
          <a:prstGeom prst="rect">
            <a:avLst/>
          </a:prstGeom>
        </p:spPr>
      </p:pic>
      <p:pic>
        <p:nvPicPr>
          <p:cNvPr id="11" name="图形 10" descr="徽章 纯色填充">
            <a:extLst>
              <a:ext uri="{FF2B5EF4-FFF2-40B4-BE49-F238E27FC236}">
                <a16:creationId xmlns:a16="http://schemas.microsoft.com/office/drawing/2014/main" id="{F16C6FC1-A694-EB90-0B62-6D16DC9164B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61919" y="3087739"/>
            <a:ext cx="343857" cy="343857"/>
          </a:xfrm>
          <a:prstGeom prst="rect">
            <a:avLst/>
          </a:prstGeom>
        </p:spPr>
      </p:pic>
      <p:pic>
        <p:nvPicPr>
          <p:cNvPr id="17" name="图形 16" descr="徽章 3 纯色填充">
            <a:extLst>
              <a:ext uri="{FF2B5EF4-FFF2-40B4-BE49-F238E27FC236}">
                <a16:creationId xmlns:a16="http://schemas.microsoft.com/office/drawing/2014/main" id="{ACC01DAE-F3D7-3CDD-01A0-D8186660AC5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55776" y="3936311"/>
            <a:ext cx="343857" cy="3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3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7E5C3-7866-2010-34C1-4F128B3F4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27FB7048-B2E0-2742-B236-DD84FBCC521D}"/>
              </a:ext>
            </a:extLst>
          </p:cNvPr>
          <p:cNvGrpSpPr/>
          <p:nvPr/>
        </p:nvGrpSpPr>
        <p:grpSpPr>
          <a:xfrm>
            <a:off x="635221" y="1967013"/>
            <a:ext cx="6866705" cy="4158591"/>
            <a:chOff x="635221" y="1967013"/>
            <a:chExt cx="6866705" cy="4158591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8D63369B-C62D-1F75-737D-BEFC33BAC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5221" y="1967013"/>
              <a:ext cx="6866705" cy="41585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79EEED0-2D9F-882C-2675-3945E1B62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0298" y="3806246"/>
              <a:ext cx="2001399" cy="192554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7B55DFA-CB4A-7289-127F-8F8E70660B67}"/>
              </a:ext>
            </a:extLst>
          </p:cNvPr>
          <p:cNvSpPr/>
          <p:nvPr/>
        </p:nvSpPr>
        <p:spPr>
          <a:xfrm>
            <a:off x="0" y="0"/>
            <a:ext cx="12192000" cy="954968"/>
          </a:xfrm>
          <a:prstGeom prst="rect">
            <a:avLst/>
          </a:prstGeom>
          <a:solidFill>
            <a:srgbClr val="3E75CF"/>
          </a:solidFill>
          <a:ln w="12700" cap="flat" cmpd="sng" algn="ctr">
            <a:solidFill>
              <a:srgbClr val="3E75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75CF"/>
              </a:solidFill>
              <a:effectLst/>
              <a:uLnTx/>
              <a:uFillTx/>
              <a:latin typeface="思源黑体" panose="020B050000000000000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089CB6-243E-6698-2824-8E5773119B96}"/>
              </a:ext>
            </a:extLst>
          </p:cNvPr>
          <p:cNvSpPr txBox="1"/>
          <p:nvPr/>
        </p:nvSpPr>
        <p:spPr>
          <a:xfrm>
            <a:off x="603094" y="197214"/>
            <a:ext cx="530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" panose="020B0500000000000000"/>
                <a:ea typeface="+mn-ea"/>
                <a:cs typeface="Calibri" panose="020F0502020204030204" pitchFamily="34" charset="0"/>
              </a:rPr>
              <a:t>我的控制面板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88159E0-90E8-7344-04F2-4516DD6E1112}"/>
              </a:ext>
            </a:extLst>
          </p:cNvPr>
          <p:cNvSpPr txBox="1">
            <a:spLocks/>
          </p:cNvSpPr>
          <p:nvPr/>
        </p:nvSpPr>
        <p:spPr>
          <a:xfrm>
            <a:off x="8123427" y="1401862"/>
            <a:ext cx="3713157" cy="4713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在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E75CF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我的控制面板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中，您可以找到您的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E75CF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保存的项目、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创建的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E75CF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项目、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浏览和检索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E75CF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历史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、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E75CF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电子书借阅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情况和管理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E75CF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快讯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使用您的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MyEBSCO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个人账户登录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EBSCOhost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时，控制面板中的项目将被保存，可在登录后可随时访问。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如果您通过所在机构而非个人账户登录，控制面板中的项目在您当前会话结束后不会被保存。您可以单击右上角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E75CF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MyEBSCO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并单击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E75CF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创建帐户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链接来创建自己的帐户。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E542A0-2124-A73F-02F3-D35F61781293}"/>
              </a:ext>
            </a:extLst>
          </p:cNvPr>
          <p:cNvSpPr/>
          <p:nvPr/>
        </p:nvSpPr>
        <p:spPr>
          <a:xfrm>
            <a:off x="6664788" y="2231246"/>
            <a:ext cx="730037" cy="217077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/>
              <a:ea typeface="+mn-ea"/>
              <a:cs typeface="+mn-cs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036FE50E-FD69-3116-CBDB-27E9BAE7BC27}"/>
              </a:ext>
            </a:extLst>
          </p:cNvPr>
          <p:cNvSpPr/>
          <p:nvPr/>
        </p:nvSpPr>
        <p:spPr>
          <a:xfrm>
            <a:off x="739809" y="3511803"/>
            <a:ext cx="1129005" cy="131914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/>
              <a:ea typeface="+mn-ea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170761C-7508-2206-A557-753491407A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4491" y="2613727"/>
            <a:ext cx="1876058" cy="2978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2">
            <a:extLst>
              <a:ext uri="{FF2B5EF4-FFF2-40B4-BE49-F238E27FC236}">
                <a16:creationId xmlns:a16="http://schemas.microsoft.com/office/drawing/2014/main" id="{843E26C4-731A-E097-232F-1E8ECF67F7C7}"/>
              </a:ext>
            </a:extLst>
          </p:cNvPr>
          <p:cNvSpPr/>
          <p:nvPr/>
        </p:nvSpPr>
        <p:spPr>
          <a:xfrm>
            <a:off x="6096000" y="4928050"/>
            <a:ext cx="568788" cy="27057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/>
              <a:ea typeface="+mn-ea"/>
              <a:cs typeface="+mn-cs"/>
            </a:endParaRPr>
          </a:p>
        </p:txBody>
      </p:sp>
      <p:pic>
        <p:nvPicPr>
          <p:cNvPr id="3" name="图形 2" descr="徽章 1 纯色填充">
            <a:extLst>
              <a:ext uri="{FF2B5EF4-FFF2-40B4-BE49-F238E27FC236}">
                <a16:creationId xmlns:a16="http://schemas.microsoft.com/office/drawing/2014/main" id="{19755503-92E7-FDB8-F7DA-6D34E49CF64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74331" y="1401862"/>
            <a:ext cx="343857" cy="343857"/>
          </a:xfrm>
          <a:prstGeom prst="rect">
            <a:avLst/>
          </a:prstGeom>
        </p:spPr>
      </p:pic>
      <p:pic>
        <p:nvPicPr>
          <p:cNvPr id="6" name="图形 5" descr="徽章 纯色填充">
            <a:extLst>
              <a:ext uri="{FF2B5EF4-FFF2-40B4-BE49-F238E27FC236}">
                <a16:creationId xmlns:a16="http://schemas.microsoft.com/office/drawing/2014/main" id="{3D68DA4C-1146-2064-ED2E-2272F376C82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69452" y="2830044"/>
            <a:ext cx="343857" cy="343857"/>
          </a:xfrm>
          <a:prstGeom prst="rect">
            <a:avLst/>
          </a:prstGeom>
        </p:spPr>
      </p:pic>
      <p:pic>
        <p:nvPicPr>
          <p:cNvPr id="8" name="图形 7" descr="徽章 3 纯色填充">
            <a:extLst>
              <a:ext uri="{FF2B5EF4-FFF2-40B4-BE49-F238E27FC236}">
                <a16:creationId xmlns:a16="http://schemas.microsoft.com/office/drawing/2014/main" id="{D1BDA4A8-DB5B-1CC3-6FB8-7CB39760AB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33638" y="4891406"/>
            <a:ext cx="343857" cy="343857"/>
          </a:xfrm>
          <a:prstGeom prst="rect">
            <a:avLst/>
          </a:prstGeom>
        </p:spPr>
      </p:pic>
      <p:pic>
        <p:nvPicPr>
          <p:cNvPr id="9" name="图形 8" descr="徽章 1 纯色填充">
            <a:extLst>
              <a:ext uri="{FF2B5EF4-FFF2-40B4-BE49-F238E27FC236}">
                <a16:creationId xmlns:a16="http://schemas.microsoft.com/office/drawing/2014/main" id="{AF0BCF08-E285-4B49-6CF1-ED0768F8F78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77275" y="3167946"/>
            <a:ext cx="343857" cy="343857"/>
          </a:xfrm>
          <a:prstGeom prst="rect">
            <a:avLst/>
          </a:prstGeom>
        </p:spPr>
      </p:pic>
      <p:pic>
        <p:nvPicPr>
          <p:cNvPr id="10" name="图形 9" descr="徽章 纯色填充">
            <a:extLst>
              <a:ext uri="{FF2B5EF4-FFF2-40B4-BE49-F238E27FC236}">
                <a16:creationId xmlns:a16="http://schemas.microsoft.com/office/drawing/2014/main" id="{6C5B5A9C-1FA2-75B8-86F3-46B91430AF0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60591" y="2167855"/>
            <a:ext cx="343857" cy="343857"/>
          </a:xfrm>
          <a:prstGeom prst="rect">
            <a:avLst/>
          </a:prstGeom>
        </p:spPr>
      </p:pic>
      <p:pic>
        <p:nvPicPr>
          <p:cNvPr id="11" name="图形 10" descr="徽章 3 纯色填充">
            <a:extLst>
              <a:ext uri="{FF2B5EF4-FFF2-40B4-BE49-F238E27FC236}">
                <a16:creationId xmlns:a16="http://schemas.microsoft.com/office/drawing/2014/main" id="{221B4C9B-226C-922B-0EBF-9E189CBEBC4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60560" y="4345890"/>
            <a:ext cx="343857" cy="3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2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81F15-41B7-5BEB-6DCF-2A4C56C89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EA1A3F2-E54F-8346-28C6-10DFCFB81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41" y="1472912"/>
            <a:ext cx="6944634" cy="471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F20B5BB-13E4-9FB9-60F8-4F5776A62B9A}"/>
              </a:ext>
            </a:extLst>
          </p:cNvPr>
          <p:cNvSpPr/>
          <p:nvPr/>
        </p:nvSpPr>
        <p:spPr>
          <a:xfrm>
            <a:off x="0" y="0"/>
            <a:ext cx="12192000" cy="954968"/>
          </a:xfrm>
          <a:prstGeom prst="rect">
            <a:avLst/>
          </a:prstGeom>
          <a:solidFill>
            <a:srgbClr val="3E75CF"/>
          </a:solidFill>
          <a:ln w="12700" cap="flat" cmpd="sng" algn="ctr">
            <a:solidFill>
              <a:srgbClr val="3E75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75CF"/>
              </a:solidFill>
              <a:effectLst/>
              <a:uLnTx/>
              <a:uFillTx/>
              <a:latin typeface="思源黑体" panose="020B050000000000000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2D611E-0435-3CAC-71EC-3AE2553BD3AB}"/>
              </a:ext>
            </a:extLst>
          </p:cNvPr>
          <p:cNvSpPr txBox="1"/>
          <p:nvPr/>
        </p:nvSpPr>
        <p:spPr>
          <a:xfrm>
            <a:off x="603094" y="197214"/>
            <a:ext cx="530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" panose="020B0500000000000000"/>
                <a:ea typeface="+mn-ea"/>
                <a:cs typeface="Calibri" panose="020F0502020204030204" pitchFamily="34" charset="0"/>
              </a:rPr>
              <a:t>创建新项目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CDBA17-5D7A-7DBC-EB07-28B9FBFD8D63}"/>
              </a:ext>
            </a:extLst>
          </p:cNvPr>
          <p:cNvSpPr txBox="1">
            <a:spLocks/>
          </p:cNvSpPr>
          <p:nvPr/>
        </p:nvSpPr>
        <p:spPr>
          <a:xfrm>
            <a:off x="8361608" y="1843116"/>
            <a:ext cx="3535033" cy="3748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通过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E75CF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项目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，您可以收集和组织在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EBSCOhost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中找到的项目，如文章和电子书。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如果您正在进行多个研究项目，可以点击右侧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3E75CF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+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E75CF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号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图标，为每个研究项目创建一个文件夹，以存储不同主题的文章。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您还可以为每个项目指定一个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E75CF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截止日期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，以帮助确定工作的优先顺序。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9CAABD83-FBD1-2C69-12F2-B4D3B2E94BEE}"/>
              </a:ext>
            </a:extLst>
          </p:cNvPr>
          <p:cNvSpPr/>
          <p:nvPr/>
        </p:nvSpPr>
        <p:spPr>
          <a:xfrm>
            <a:off x="7171232" y="2599684"/>
            <a:ext cx="334398" cy="27057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/>
              <a:ea typeface="+mn-ea"/>
              <a:cs typeface="+mn-cs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1457098D-689B-90A1-731E-1F0A94252434}"/>
              </a:ext>
            </a:extLst>
          </p:cNvPr>
          <p:cNvSpPr/>
          <p:nvPr/>
        </p:nvSpPr>
        <p:spPr>
          <a:xfrm>
            <a:off x="2903361" y="3584772"/>
            <a:ext cx="948448" cy="304199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/>
              <a:ea typeface="+mn-ea"/>
              <a:cs typeface="+mn-cs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27892054-ABF5-FF95-6FA6-198F68A6588F}"/>
              </a:ext>
            </a:extLst>
          </p:cNvPr>
          <p:cNvSpPr/>
          <p:nvPr/>
        </p:nvSpPr>
        <p:spPr>
          <a:xfrm>
            <a:off x="710541" y="3078368"/>
            <a:ext cx="1129005" cy="27057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/>
              <a:ea typeface="+mn-ea"/>
              <a:cs typeface="+mn-cs"/>
            </a:endParaRPr>
          </a:p>
        </p:txBody>
      </p:sp>
      <p:pic>
        <p:nvPicPr>
          <p:cNvPr id="3" name="图形 2" descr="徽章 1 纯色填充">
            <a:extLst>
              <a:ext uri="{FF2B5EF4-FFF2-40B4-BE49-F238E27FC236}">
                <a16:creationId xmlns:a16="http://schemas.microsoft.com/office/drawing/2014/main" id="{14613681-5782-04EB-1BEE-8CA08E76B5A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5358" y="3005081"/>
            <a:ext cx="343857" cy="343857"/>
          </a:xfrm>
          <a:prstGeom prst="rect">
            <a:avLst/>
          </a:prstGeom>
        </p:spPr>
      </p:pic>
      <p:pic>
        <p:nvPicPr>
          <p:cNvPr id="5" name="图形 4" descr="徽章 纯色填充">
            <a:extLst>
              <a:ext uri="{FF2B5EF4-FFF2-40B4-BE49-F238E27FC236}">
                <a16:creationId xmlns:a16="http://schemas.microsoft.com/office/drawing/2014/main" id="{71E784A2-4BB3-8DB7-B923-2512FC42405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49231" y="3005080"/>
            <a:ext cx="343857" cy="343857"/>
          </a:xfrm>
          <a:prstGeom prst="rect">
            <a:avLst/>
          </a:prstGeom>
        </p:spPr>
      </p:pic>
      <p:pic>
        <p:nvPicPr>
          <p:cNvPr id="8" name="图形 7" descr="徽章 3 纯色填充">
            <a:extLst>
              <a:ext uri="{FF2B5EF4-FFF2-40B4-BE49-F238E27FC236}">
                <a16:creationId xmlns:a16="http://schemas.microsoft.com/office/drawing/2014/main" id="{ADD2B99F-41B0-EC11-DF8C-4B333AEBFA7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61168" y="3545114"/>
            <a:ext cx="343857" cy="343857"/>
          </a:xfrm>
          <a:prstGeom prst="rect">
            <a:avLst/>
          </a:prstGeom>
        </p:spPr>
      </p:pic>
      <p:pic>
        <p:nvPicPr>
          <p:cNvPr id="9" name="图形 8" descr="徽章 1 纯色填充">
            <a:extLst>
              <a:ext uri="{FF2B5EF4-FFF2-40B4-BE49-F238E27FC236}">
                <a16:creationId xmlns:a16="http://schemas.microsoft.com/office/drawing/2014/main" id="{068F1D6C-A690-C23C-1E40-17F966F28C6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49232" y="1843116"/>
            <a:ext cx="343857" cy="343857"/>
          </a:xfrm>
          <a:prstGeom prst="rect">
            <a:avLst/>
          </a:prstGeom>
        </p:spPr>
      </p:pic>
      <p:pic>
        <p:nvPicPr>
          <p:cNvPr id="10" name="图形 9" descr="徽章 纯色填充">
            <a:extLst>
              <a:ext uri="{FF2B5EF4-FFF2-40B4-BE49-F238E27FC236}">
                <a16:creationId xmlns:a16="http://schemas.microsoft.com/office/drawing/2014/main" id="{6954FDAE-BE00-054F-171D-9425F1CEABA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91712" y="2545691"/>
            <a:ext cx="343857" cy="343857"/>
          </a:xfrm>
          <a:prstGeom prst="rect">
            <a:avLst/>
          </a:prstGeom>
        </p:spPr>
      </p:pic>
      <p:pic>
        <p:nvPicPr>
          <p:cNvPr id="11" name="图形 10" descr="徽章 3 纯色填充">
            <a:extLst>
              <a:ext uri="{FF2B5EF4-FFF2-40B4-BE49-F238E27FC236}">
                <a16:creationId xmlns:a16="http://schemas.microsoft.com/office/drawing/2014/main" id="{7FBEB244-7D57-6AD6-502D-DE35177EACD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7307" y="4451368"/>
            <a:ext cx="343857" cy="3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5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01224-131B-8C9A-F2B9-08C741411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27" y="1933903"/>
            <a:ext cx="10749595" cy="3354823"/>
          </a:xfrm>
        </p:spPr>
        <p:txBody>
          <a:bodyPr>
            <a:noAutofit/>
          </a:bodyPr>
          <a:lstStyle/>
          <a:p>
            <a:pPr algn="l" eaLnBrk="0" latinLnBrk="1">
              <a:lnSpc>
                <a:spcPct val="150000"/>
              </a:lnSpc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+mj-cs"/>
              </a:rPr>
              <a:t>检索平台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+mj-cs"/>
              </a:rPr>
              <a:t>：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+mj-cs"/>
              </a:rPr>
              <a:t>https://research.ebsco.com/</a:t>
            </a:r>
            <a:b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+mj-cs"/>
              </a:rPr>
            </a:b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+mj-cs"/>
              </a:rPr>
              <a:t>EBSCO 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+mj-cs"/>
              </a:rPr>
              <a:t>支持站点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+mj-cs"/>
              </a:rPr>
              <a:t>: 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https://connect.ebsco.com</a:t>
            </a:r>
            <a:b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+mj-cs"/>
              </a:rPr>
            </a:b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+mj-cs"/>
              </a:rPr>
              <a:t>EBSCO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+mj-cs"/>
              </a:rPr>
              <a:t>官网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+mj-cs"/>
              </a:rPr>
              <a:t>：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https://www.ebsco.com/zh-cn</a:t>
            </a:r>
            <a:b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+mj-cs"/>
              </a:rPr>
            </a:b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+mj-cs"/>
              </a:rPr>
              <a:t>免费在线课程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+mj-cs"/>
              </a:rPr>
              <a:t>：</a:t>
            </a:r>
            <a:r>
              <a:rPr kumimoji="0" lang="en-US" altLang="zh-CN" sz="2000" b="0" i="0" u="sng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https://ebsco-chinese.zoom.us/calendar/search?showType=2&amp;startDate=2021-07-01</a:t>
            </a:r>
            <a:b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+mj-cs"/>
              </a:rPr>
            </a:b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+mj-cs"/>
              </a:rPr>
              <a:t>Bilibili</a:t>
            </a:r>
            <a:r>
              <a:rPr lang="zh-CN" altLang="en-US" sz="2000" b="1" dirty="0">
                <a:latin typeface="思源黑体" panose="020B0500000000000000"/>
                <a:ea typeface="思源黑体" panose="020B0500000000000000"/>
                <a:cs typeface="+mj-cs"/>
              </a:rPr>
              <a:t>视频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+mj-cs"/>
              </a:rPr>
              <a:t>：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+mj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https://space.bilibili.com/1798959763/lists?sid=2655301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+mj-cs"/>
              </a:rPr>
              <a:t> </a:t>
            </a:r>
            <a:b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+mj-cs"/>
              </a:rPr>
            </a:b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+mj-cs"/>
              </a:rPr>
              <a:t>EBSCO</a:t>
            </a:r>
            <a:r>
              <a:rPr kumimoji="0" lang="en-US" altLang="zh-CN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+mj-cs"/>
              </a:rPr>
              <a:t>host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+mj-cs"/>
              </a:rPr>
              <a:t> 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+mj-cs"/>
              </a:rPr>
              <a:t>中文教程下载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+mj-cs"/>
              </a:rPr>
              <a:t>: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+mj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https://connect.ebsco.com/s/article/EBSCO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+mj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平台中文使用指南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" panose="020B0500000000000000"/>
                <a:ea typeface="思源黑体" panose="020B0500000000000000"/>
                <a:cs typeface="+mj-cs"/>
              </a:rPr>
              <a:t> </a:t>
            </a:r>
            <a:endParaRPr lang="en-US" sz="2000" b="1" dirty="0">
              <a:latin typeface="思源黑体" panose="020B0500000000000000"/>
              <a:ea typeface="思源黑体" panose="020B050000000000000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73AEE776-2EF1-4EE0-6C31-8BB852748126}"/>
              </a:ext>
            </a:extLst>
          </p:cNvPr>
          <p:cNvSpPr txBox="1"/>
          <p:nvPr/>
        </p:nvSpPr>
        <p:spPr>
          <a:xfrm>
            <a:off x="793527" y="872391"/>
            <a:ext cx="5302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Calibri" panose="020F0502020204030204" pitchFamily="34" charset="0"/>
              </a:rPr>
              <a:t>支持站点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4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A41906-05D6-2F2A-47EF-F5916D897A2B}"/>
              </a:ext>
            </a:extLst>
          </p:cNvPr>
          <p:cNvSpPr/>
          <p:nvPr/>
        </p:nvSpPr>
        <p:spPr>
          <a:xfrm>
            <a:off x="-1" y="-1"/>
            <a:ext cx="12191999" cy="65528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A6ABF3F-AC2B-6E4E-4EBA-8FB671F608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27"/>
          <a:stretch/>
        </p:blipFill>
        <p:spPr>
          <a:xfrm>
            <a:off x="-1" y="-1"/>
            <a:ext cx="12191999" cy="655288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DA017B-3066-7125-A5B6-A0240301B294}"/>
              </a:ext>
            </a:extLst>
          </p:cNvPr>
          <p:cNvSpPr/>
          <p:nvPr/>
        </p:nvSpPr>
        <p:spPr>
          <a:xfrm>
            <a:off x="0" y="0"/>
            <a:ext cx="12192000" cy="21269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9B86D4-658F-C54E-A7A3-37909F03F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Academic Search Premier</a:t>
            </a:r>
            <a:br>
              <a:rPr 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</a:br>
            <a:r>
              <a:rPr lang="zh-CN" altLang="en-US" sz="2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持续收录的全文期刊和杂志</a:t>
            </a:r>
            <a:endParaRPr lang="en-US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8DB6C2DC-760D-402D-BC10-AF64644AA3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8792579"/>
              </p:ext>
            </p:extLst>
          </p:nvPr>
        </p:nvGraphicFramePr>
        <p:xfrm>
          <a:off x="1792224" y="1644747"/>
          <a:ext cx="8266176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8130">
                  <a:extLst>
                    <a:ext uri="{9D8B030D-6E8A-4147-A177-3AD203B41FA5}">
                      <a16:colId xmlns:a16="http://schemas.microsoft.com/office/drawing/2014/main" val="422206791"/>
                    </a:ext>
                  </a:extLst>
                </a:gridCol>
                <a:gridCol w="2438046">
                  <a:extLst>
                    <a:ext uri="{9D8B030D-6E8A-4147-A177-3AD203B41FA5}">
                      <a16:colId xmlns:a16="http://schemas.microsoft.com/office/drawing/2014/main" val="3293158726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l"/>
                      <a:endParaRPr lang="en-US" i="1" dirty="0">
                        <a:latin typeface="思源黑体 CN Normal" panose="020B0400000000000000" pitchFamily="34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思源黑体 CN Normal" panose="020B0400000000000000" pitchFamily="34" charset="-122"/>
                        </a:rPr>
                        <a:t>Academic Search</a:t>
                      </a:r>
                      <a:br>
                        <a:rPr lang="en-US" b="0" i="0" dirty="0">
                          <a:latin typeface="思源黑体 CN Normal" panose="020B0400000000000000" pitchFamily="34" charset="-122"/>
                        </a:rPr>
                      </a:br>
                      <a:r>
                        <a:rPr lang="en-US" b="0" i="0" dirty="0">
                          <a:latin typeface="思源黑体 CN Normal" panose="020B0400000000000000" pitchFamily="34" charset="-122"/>
                        </a:rPr>
                        <a:t>Premier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32126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zh-CN" altLang="en-US" sz="2000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持续收录的全文期刊和杂志</a:t>
                      </a:r>
                      <a:endParaRPr lang="en-US" sz="2200" dirty="0">
                        <a:solidFill>
                          <a:schemeClr val="bg1"/>
                        </a:solidFill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tx2"/>
                          </a:solidFill>
                          <a:effectLst/>
                          <a:latin typeface="思源黑体 CN Normal" panose="020B0400000000000000" pitchFamily="34" charset="-122"/>
                        </a:rPr>
                        <a:t>2,966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01365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zh-CN" altLang="en-US" sz="2000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持续收录的同行评审全文期刊</a:t>
                      </a:r>
                      <a:endParaRPr lang="en-US" sz="2200" dirty="0">
                        <a:solidFill>
                          <a:schemeClr val="bg1"/>
                        </a:solidFill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anchor="ctr">
                    <a:solidFill>
                      <a:srgbClr val="3592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tx2"/>
                          </a:solidFill>
                          <a:effectLst/>
                          <a:latin typeface="思源黑体 CN Normal" panose="020B0400000000000000" pitchFamily="34" charset="-122"/>
                        </a:rPr>
                        <a:t>2,669</a:t>
                      </a:r>
                    </a:p>
                  </a:txBody>
                  <a:tcPr marL="7620" marR="7620" marT="7620" marB="0" anchor="ctr"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31255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zh-CN" altLang="en-US" sz="2400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持续收录的无延迟同行评审全文期刊</a:t>
                      </a:r>
                      <a:endParaRPr lang="en-US" altLang="zh-CN" sz="2800" dirty="0">
                        <a:solidFill>
                          <a:schemeClr val="bg1"/>
                        </a:solidFill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tx2"/>
                          </a:solidFill>
                          <a:effectLst/>
                          <a:latin typeface="思源黑体 CN Normal" panose="020B0400000000000000" pitchFamily="34" charset="-122"/>
                        </a:rPr>
                        <a:t>1,276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03453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zh-CN" altLang="en-US" sz="220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被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Web of Science </a:t>
                      </a:r>
                      <a:r>
                        <a:rPr lang="zh-CN" altLang="en-US" sz="2200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或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Scopus</a:t>
                      </a:r>
                      <a:r>
                        <a:rPr lang="zh-CN" altLang="en-US" sz="2200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索引的全文期刊</a:t>
                      </a:r>
                      <a:endParaRPr lang="en-US" sz="2200" dirty="0">
                        <a:solidFill>
                          <a:schemeClr val="bg1"/>
                        </a:solidFill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anchor="ctr">
                    <a:solidFill>
                      <a:srgbClr val="3592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tx2"/>
                          </a:solidFill>
                          <a:effectLst/>
                          <a:latin typeface="思源黑体 CN Normal" panose="020B0400000000000000" pitchFamily="34" charset="-122"/>
                        </a:rPr>
                        <a:t>2,183</a:t>
                      </a:r>
                    </a:p>
                  </a:txBody>
                  <a:tcPr marL="7620" marR="7620" marT="7620" marB="0" anchor="ctr"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9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46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34F10BD-9D85-E6C0-F1E9-5AB03578E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761" y="0"/>
            <a:ext cx="4849398" cy="6858000"/>
          </a:xfrm>
          <a:prstGeom prst="rect">
            <a:avLst/>
          </a:prstGeom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8C2DDCBB-D171-C73F-CFA0-F06F4EA1DB73}"/>
              </a:ext>
            </a:extLst>
          </p:cNvPr>
          <p:cNvSpPr txBox="1"/>
          <p:nvPr/>
        </p:nvSpPr>
        <p:spPr>
          <a:xfrm>
            <a:off x="1427967" y="1823520"/>
            <a:ext cx="40953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培训课程问卷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59E0EA6-5859-577F-9566-42288F72B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087" y="2408970"/>
            <a:ext cx="2296091" cy="2296091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6E59F806-2F54-55C7-842D-ACBD97A2BA7C}"/>
              </a:ext>
            </a:extLst>
          </p:cNvPr>
          <p:cNvSpPr txBox="1">
            <a:spLocks/>
          </p:cNvSpPr>
          <p:nvPr/>
        </p:nvSpPr>
        <p:spPr>
          <a:xfrm>
            <a:off x="1734763" y="2131528"/>
            <a:ext cx="3737202" cy="400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012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5AD3125-8E86-334F-355F-72EFA3BAD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130" y="2076380"/>
            <a:ext cx="6686963" cy="2050510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pitchFamily="34" charset="0"/>
              </a:rPr>
              <a:t>Thank You!</a:t>
            </a:r>
            <a:br>
              <a:rPr lang="en-US" sz="40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pitchFamily="34" charset="0"/>
              </a:rPr>
            </a:b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pitchFamily="34" charset="0"/>
              </a:rPr>
              <a:t>访问更多信息参见</a:t>
            </a:r>
            <a:r>
              <a:rPr 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pitchFamily="34" charset="0"/>
              </a:rPr>
              <a:t>http</a:t>
            </a:r>
            <a:r>
              <a:rPr lang="en-US" altLang="zh-CN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pitchFamily="34" charset="0"/>
              </a:rPr>
              <a:t>s</a:t>
            </a:r>
            <a:r>
              <a:rPr 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pitchFamily="34" charset="0"/>
              </a:rPr>
              <a:t>://connect.ebsco.com/</a:t>
            </a:r>
            <a:br>
              <a:rPr lang="en-US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pitchFamily="34" charset="0"/>
              </a:rPr>
            </a:br>
            <a:endParaRPr lang="en-AU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AD625127-F8C8-FB97-DD7A-6CD3DDB4D75A}"/>
              </a:ext>
            </a:extLst>
          </p:cNvPr>
          <p:cNvSpPr txBox="1"/>
          <p:nvPr/>
        </p:nvSpPr>
        <p:spPr>
          <a:xfrm>
            <a:off x="360186" y="1598883"/>
            <a:ext cx="40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EBSCO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官方微信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CEFADAF-4CCC-9FF2-7085-83C89AD56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51" y="2076380"/>
            <a:ext cx="2565671" cy="256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D4C1EFD6-1F70-6243-66DA-881251ADCAC2}"/>
              </a:ext>
            </a:extLst>
          </p:cNvPr>
          <p:cNvSpPr txBox="1">
            <a:spLocks/>
          </p:cNvSpPr>
          <p:nvPr/>
        </p:nvSpPr>
        <p:spPr>
          <a:xfrm>
            <a:off x="6599902" y="3296740"/>
            <a:ext cx="3737202" cy="400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panose="020B0606030504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586FC67-3995-B731-A39D-EC403F299158}"/>
              </a:ext>
            </a:extLst>
          </p:cNvPr>
          <p:cNvSpPr txBox="1"/>
          <p:nvPr/>
        </p:nvSpPr>
        <p:spPr>
          <a:xfrm>
            <a:off x="4182269" y="3574182"/>
            <a:ext cx="611181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E75CF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Open Sans" panose="020B0606030504020204" pitchFamily="34" charset="0"/>
              </a:rPr>
              <a:t>联系邮箱：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3E75CF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Open Sans" panose="020B0606030504020204" pitchFamily="34" charset="0"/>
              </a:rPr>
              <a:t>cwang@ebsco.com</a:t>
            </a:r>
            <a:endParaRPr kumimoji="0" lang="en-AU" sz="3000" b="0" i="0" u="none" strike="noStrike" kern="1200" cap="none" spc="0" normalizeH="0" baseline="0" noProof="0" dirty="0">
              <a:ln>
                <a:noFill/>
              </a:ln>
              <a:solidFill>
                <a:srgbClr val="3E75CF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959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6C932-7DDC-E5D8-B0E3-10948FB05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7E16B8-F1E0-7080-4125-B7573902F76D}"/>
              </a:ext>
            </a:extLst>
          </p:cNvPr>
          <p:cNvSpPr/>
          <p:nvPr/>
        </p:nvSpPr>
        <p:spPr>
          <a:xfrm rot="16200000">
            <a:off x="2833349" y="-2833348"/>
            <a:ext cx="6525306" cy="12192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pic>
        <p:nvPicPr>
          <p:cNvPr id="16" name="Picture 1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3071A49-6467-E2E8-559C-AD7BB4EEE9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27"/>
          <a:stretch/>
        </p:blipFill>
        <p:spPr>
          <a:xfrm>
            <a:off x="-1" y="-1"/>
            <a:ext cx="12191999" cy="65528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421C8E-81D1-AE58-64DC-229B59B1EE85}"/>
              </a:ext>
            </a:extLst>
          </p:cNvPr>
          <p:cNvSpPr/>
          <p:nvPr/>
        </p:nvSpPr>
        <p:spPr>
          <a:xfrm>
            <a:off x="0" y="0"/>
            <a:ext cx="12192000" cy="21269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63E9C2-8C74-C74F-D38F-9D6C955BC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Academic Search Premier</a:t>
            </a:r>
            <a:br>
              <a:rPr 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</a:br>
            <a:r>
              <a:rPr lang="zh-CN" altLang="en-US" sz="2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被领先二次文献数据库索引的全文期刊量</a:t>
            </a:r>
            <a:endParaRPr lang="en-US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aphicFrame>
        <p:nvGraphicFramePr>
          <p:cNvPr id="9" name="Table 14">
            <a:extLst>
              <a:ext uri="{FF2B5EF4-FFF2-40B4-BE49-F238E27FC236}">
                <a16:creationId xmlns:a16="http://schemas.microsoft.com/office/drawing/2014/main" id="{263AA6E8-B85D-B1AC-F1C9-AD9CF30A3A10}"/>
              </a:ext>
            </a:extLst>
          </p:cNvPr>
          <p:cNvGraphicFramePr>
            <a:graphicFrameLocks/>
          </p:cNvGraphicFramePr>
          <p:nvPr/>
        </p:nvGraphicFramePr>
        <p:xfrm>
          <a:off x="2324100" y="1554298"/>
          <a:ext cx="7543800" cy="4541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val="42220679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65152183"/>
                    </a:ext>
                  </a:extLst>
                </a:gridCol>
              </a:tblGrid>
              <a:tr h="1009267">
                <a:tc>
                  <a:txBody>
                    <a:bodyPr/>
                    <a:lstStyle/>
                    <a:p>
                      <a:endParaRPr lang="en-US" i="1" dirty="0">
                        <a:latin typeface="思源黑体 CN Normal" panose="020B0400000000000000" pitchFamily="34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思源黑体 CN Normal" panose="020B0400000000000000" pitchFamily="34" charset="-122"/>
                        </a:rPr>
                        <a:t>Academic</a:t>
                      </a:r>
                    </a:p>
                    <a:p>
                      <a:pPr algn="ctr"/>
                      <a:r>
                        <a:rPr lang="en-US" sz="1800" b="0" i="0" dirty="0"/>
                        <a:t>Search</a:t>
                      </a:r>
                    </a:p>
                    <a:p>
                      <a:pPr algn="ctr"/>
                      <a:r>
                        <a:rPr lang="en-US" sz="1800" b="0" i="0" dirty="0"/>
                        <a:t>Premier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321268"/>
                  </a:ext>
                </a:extLst>
              </a:tr>
              <a:tr h="50463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</a:rPr>
                        <a:t>AGRICOLA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tx2"/>
                          </a:solidFill>
                          <a:effectLst/>
                          <a:latin typeface="思源黑体 CN Normal" panose="020B0400000000000000" pitchFamily="34" charset="-122"/>
                        </a:rPr>
                        <a:t>171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013659"/>
                  </a:ext>
                </a:extLst>
              </a:tr>
              <a:tr h="50463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</a:rPr>
                        <a:t>APA </a:t>
                      </a:r>
                      <a:r>
                        <a:rPr lang="en-US" sz="2400" b="0" i="0" dirty="0" err="1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</a:rPr>
                        <a:t>PsycInfo</a:t>
                      </a:r>
                      <a:endParaRPr lang="en-US" sz="2400" b="0" i="0" dirty="0">
                        <a:solidFill>
                          <a:schemeClr val="bg1"/>
                        </a:solidFill>
                        <a:effectLst/>
                        <a:latin typeface="思源黑体 CN Normal" panose="020B0400000000000000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1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tx2"/>
                          </a:solidFill>
                          <a:effectLst/>
                          <a:latin typeface="思源黑体 CN Normal" panose="020B0400000000000000" pitchFamily="34" charset="-122"/>
                        </a:rPr>
                        <a:t>362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FD0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45158"/>
                  </a:ext>
                </a:extLst>
              </a:tr>
              <a:tr h="50463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</a:rPr>
                        <a:t>Arts &amp; Humanities Citation Index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tx2"/>
                          </a:solidFill>
                          <a:effectLst/>
                          <a:latin typeface="思源黑体 CN Normal" panose="020B0400000000000000" pitchFamily="34" charset="-122"/>
                        </a:rPr>
                        <a:t>308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375476"/>
                  </a:ext>
                </a:extLst>
              </a:tr>
              <a:tr h="50463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 err="1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</a:rPr>
                        <a:t>Atla</a:t>
                      </a:r>
                      <a:r>
                        <a:rPr lang="en-US" sz="24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</a:rPr>
                        <a:t> Religion Database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1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tx2"/>
                          </a:solidFill>
                          <a:effectLst/>
                          <a:latin typeface="思源黑体 CN Normal" panose="020B0400000000000000" pitchFamily="34" charset="-122"/>
                        </a:rPr>
                        <a:t>218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FD0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18940"/>
                  </a:ext>
                </a:extLst>
              </a:tr>
              <a:tr h="50463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</a:rPr>
                        <a:t>Biological Abstracts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tx2"/>
                          </a:solidFill>
                          <a:effectLst/>
                          <a:latin typeface="思源黑体 CN Normal" panose="020B0400000000000000" pitchFamily="34" charset="-122"/>
                        </a:rPr>
                        <a:t>408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123783"/>
                  </a:ext>
                </a:extLst>
              </a:tr>
              <a:tr h="50463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kern="1200" dirty="0" err="1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+mn-ea"/>
                          <a:cs typeface="+mn-cs"/>
                        </a:rPr>
                        <a:t>CAplus</a:t>
                      </a:r>
                      <a:r>
                        <a:rPr lang="en-US" sz="2400" b="0" i="0" kern="120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+mn-ea"/>
                          <a:cs typeface="+mn-cs"/>
                        </a:rPr>
                        <a:t> (Chemical Abstracts)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1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tx2"/>
                          </a:solidFill>
                          <a:effectLst/>
                          <a:latin typeface="思源黑体 CN Normal" panose="020B0400000000000000" pitchFamily="34" charset="-122"/>
                        </a:rPr>
                        <a:t>151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FD0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434054"/>
                  </a:ext>
                </a:extLst>
              </a:tr>
              <a:tr h="50463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</a:rPr>
                        <a:t>Ei </a:t>
                      </a:r>
                      <a:r>
                        <a:rPr lang="en-US" sz="2400" b="0" i="0" dirty="0" err="1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</a:rPr>
                        <a:t>Compendex</a:t>
                      </a:r>
                      <a:endParaRPr lang="en-US" sz="2400" b="0" i="0" dirty="0">
                        <a:solidFill>
                          <a:schemeClr val="bg1"/>
                        </a:solidFill>
                        <a:effectLst/>
                        <a:latin typeface="思源黑体 CN Normal" panose="020B0400000000000000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tx2"/>
                          </a:solidFill>
                          <a:effectLst/>
                          <a:latin typeface="思源黑体 CN Normal" panose="020B0400000000000000" pitchFamily="34" charset="-122"/>
                        </a:rPr>
                        <a:t>299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977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10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6C932-7DDC-E5D8-B0E3-10948FB05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7E16B8-F1E0-7080-4125-B7573902F76D}"/>
              </a:ext>
            </a:extLst>
          </p:cNvPr>
          <p:cNvSpPr/>
          <p:nvPr/>
        </p:nvSpPr>
        <p:spPr>
          <a:xfrm rot="16200000">
            <a:off x="2833349" y="-2833348"/>
            <a:ext cx="6525306" cy="12192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pic>
        <p:nvPicPr>
          <p:cNvPr id="16" name="Picture 1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3071A49-6467-E2E8-559C-AD7BB4EEE9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27"/>
          <a:stretch/>
        </p:blipFill>
        <p:spPr>
          <a:xfrm>
            <a:off x="-1" y="-1"/>
            <a:ext cx="12191999" cy="65528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421C8E-81D1-AE58-64DC-229B59B1EE85}"/>
              </a:ext>
            </a:extLst>
          </p:cNvPr>
          <p:cNvSpPr/>
          <p:nvPr/>
        </p:nvSpPr>
        <p:spPr>
          <a:xfrm>
            <a:off x="0" y="0"/>
            <a:ext cx="12192000" cy="21269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63E9C2-8C74-C74F-D38F-9D6C955BC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Academic Search Premier</a:t>
            </a:r>
            <a:b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</a:br>
            <a:r>
              <a:rPr lang="zh-CN" altLang="en-US" sz="2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被领先二次文献数据库索引的全文期刊量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Table 14">
            <a:extLst>
              <a:ext uri="{FF2B5EF4-FFF2-40B4-BE49-F238E27FC236}">
                <a16:creationId xmlns:a16="http://schemas.microsoft.com/office/drawing/2014/main" id="{263AA6E8-B85D-B1AC-F1C9-AD9CF30A3A10}"/>
              </a:ext>
            </a:extLst>
          </p:cNvPr>
          <p:cNvGraphicFramePr>
            <a:graphicFrameLocks/>
          </p:cNvGraphicFramePr>
          <p:nvPr/>
        </p:nvGraphicFramePr>
        <p:xfrm>
          <a:off x="2324100" y="1554298"/>
          <a:ext cx="7543800" cy="4541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val="42220679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65152183"/>
                    </a:ext>
                  </a:extLst>
                </a:gridCol>
              </a:tblGrid>
              <a:tr h="1009267">
                <a:tc>
                  <a:txBody>
                    <a:bodyPr/>
                    <a:lstStyle/>
                    <a:p>
                      <a:endParaRPr lang="en-US" i="1" dirty="0">
                        <a:latin typeface="思源黑体 CN Normal" panose="020B0400000000000000" pitchFamily="34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思源黑体 CN Normal" panose="020B0400000000000000" pitchFamily="34" charset="-122"/>
                        </a:rPr>
                        <a:t>Academic</a:t>
                      </a:r>
                    </a:p>
                    <a:p>
                      <a:pPr algn="ctr"/>
                      <a:r>
                        <a:rPr lang="en-US" sz="1800" b="0" i="0" dirty="0"/>
                        <a:t>Search</a:t>
                      </a:r>
                    </a:p>
                    <a:p>
                      <a:pPr algn="ctr"/>
                      <a:r>
                        <a:rPr lang="en-US" sz="1800" b="0" i="0" dirty="0"/>
                        <a:t>Premier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321268"/>
                  </a:ext>
                </a:extLst>
              </a:tr>
              <a:tr h="504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+mn-ea"/>
                          <a:cs typeface="+mn-cs"/>
                        </a:rPr>
                        <a:t>Emerging Sources Citation Index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tx2"/>
                          </a:solidFill>
                          <a:effectLst/>
                          <a:latin typeface="思源黑体 CN Normal" panose="020B0400000000000000" pitchFamily="34" charset="-122"/>
                        </a:rPr>
                        <a:t>327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013659"/>
                  </a:ext>
                </a:extLst>
              </a:tr>
              <a:tr h="50463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</a:rPr>
                        <a:t>ERIC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1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tx2"/>
                          </a:solidFill>
                          <a:effectLst/>
                          <a:latin typeface="思源黑体 CN Normal" panose="020B0400000000000000" pitchFamily="34" charset="-122"/>
                        </a:rPr>
                        <a:t>174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FD0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45158"/>
                  </a:ext>
                </a:extLst>
              </a:tr>
              <a:tr h="50463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</a:rPr>
                        <a:t>GeoRef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tx2"/>
                          </a:solidFill>
                          <a:effectLst/>
                          <a:latin typeface="思源黑体 CN Normal" panose="020B0400000000000000" pitchFamily="34" charset="-122"/>
                        </a:rPr>
                        <a:t>258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375476"/>
                  </a:ext>
                </a:extLst>
              </a:tr>
              <a:tr h="50463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</a:rPr>
                        <a:t>Science Citation Index Expanded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1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tx2"/>
                          </a:solidFill>
                          <a:effectLst/>
                          <a:latin typeface="思源黑体 CN Normal" panose="020B0400000000000000" pitchFamily="34" charset="-122"/>
                        </a:rPr>
                        <a:t>876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FD0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18940"/>
                  </a:ext>
                </a:extLst>
              </a:tr>
              <a:tr h="50463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</a:rPr>
                        <a:t>Scopus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tx2"/>
                          </a:solidFill>
                          <a:effectLst/>
                          <a:latin typeface="思源黑体 CN Normal" panose="020B0400000000000000" pitchFamily="34" charset="-122"/>
                        </a:rPr>
                        <a:t>2,061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123783"/>
                  </a:ext>
                </a:extLst>
              </a:tr>
              <a:tr h="50463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</a:rPr>
                        <a:t>Social Sciences Citation Index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1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tx2"/>
                          </a:solidFill>
                          <a:effectLst/>
                          <a:latin typeface="思源黑体 CN Normal" panose="020B0400000000000000" pitchFamily="34" charset="-122"/>
                        </a:rPr>
                        <a:t>566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FD0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434054"/>
                  </a:ext>
                </a:extLst>
              </a:tr>
              <a:tr h="50463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</a:rPr>
                        <a:t>Web of Science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tx2"/>
                          </a:solidFill>
                          <a:effectLst/>
                          <a:latin typeface="思源黑体 CN Normal" panose="020B0400000000000000" pitchFamily="34" charset="-122"/>
                        </a:rPr>
                        <a:t>1,908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977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25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42A84-7E82-89A1-AB86-BB789E921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C9677F1B-4BF2-FD83-63D6-B3FDFA92A6F3}"/>
              </a:ext>
            </a:extLst>
          </p:cNvPr>
          <p:cNvSpPr/>
          <p:nvPr/>
        </p:nvSpPr>
        <p:spPr>
          <a:xfrm>
            <a:off x="1" y="4267200"/>
            <a:ext cx="6716486" cy="2590800"/>
          </a:xfrm>
          <a:prstGeom prst="round2SameRect">
            <a:avLst>
              <a:gd name="adj1" fmla="val 18768"/>
              <a:gd name="adj2" fmla="val 0"/>
            </a:avLst>
          </a:prstGeom>
          <a:solidFill>
            <a:srgbClr val="EAF0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A8500E-B53C-096C-0049-6BCCC5E83432}"/>
              </a:ext>
            </a:extLst>
          </p:cNvPr>
          <p:cNvSpPr/>
          <p:nvPr/>
        </p:nvSpPr>
        <p:spPr>
          <a:xfrm>
            <a:off x="4059381" y="3228108"/>
            <a:ext cx="4267200" cy="4267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E5AF4D-E59C-ACA5-3A33-46EC02A816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96000" y="741218"/>
            <a:ext cx="5375564" cy="5375564"/>
          </a:xfrm>
          <a:prstGeom prst="roundRect">
            <a:avLst>
              <a:gd name="adj" fmla="val 8057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AE0D9E-C46E-16DC-89E7-CE6360A8B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8" y="228600"/>
            <a:ext cx="4747448" cy="5133108"/>
          </a:xfrm>
        </p:spPr>
        <p:txBody>
          <a:bodyPr/>
          <a:lstStyle/>
          <a:p>
            <a:r>
              <a:rPr lang="en-US" dirty="0"/>
              <a:t>Business Source Premier</a:t>
            </a:r>
            <a:br>
              <a:rPr lang="en-US" dirty="0"/>
            </a:br>
            <a:r>
              <a: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商管财经</a:t>
            </a:r>
            <a:br>
              <a:rPr lang="en-US" altLang="zh-CN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</a:br>
            <a:r>
              <a: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全文数据库</a:t>
            </a:r>
            <a:endParaRPr 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D1E259D-69E6-2D25-ABFC-5818AB5BED4E}"/>
              </a:ext>
            </a:extLst>
          </p:cNvPr>
          <p:cNvSpPr/>
          <p:nvPr/>
        </p:nvSpPr>
        <p:spPr>
          <a:xfrm>
            <a:off x="10377052" y="-353293"/>
            <a:ext cx="2189021" cy="2189021"/>
          </a:xfrm>
          <a:prstGeom prst="ellipse">
            <a:avLst/>
          </a:prstGeom>
          <a:gradFill>
            <a:gsLst>
              <a:gs pos="67000">
                <a:schemeClr val="accent3"/>
              </a:gs>
              <a:gs pos="25000">
                <a:schemeClr val="accent2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42CB5CC-C136-6305-06B5-123ADF94A9E9}"/>
              </a:ext>
            </a:extLst>
          </p:cNvPr>
          <p:cNvSpPr/>
          <p:nvPr/>
        </p:nvSpPr>
        <p:spPr>
          <a:xfrm>
            <a:off x="7910945" y="-1341997"/>
            <a:ext cx="3076142" cy="3076142"/>
          </a:xfrm>
          <a:prstGeom prst="ellipse">
            <a:avLst/>
          </a:prstGeom>
          <a:noFill/>
          <a:ln w="38100">
            <a:solidFill>
              <a:srgbClr val="CBE2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529E081-AD65-7AD2-F288-0669B17D0C57}"/>
              </a:ext>
            </a:extLst>
          </p:cNvPr>
          <p:cNvSpPr/>
          <p:nvPr/>
        </p:nvSpPr>
        <p:spPr>
          <a:xfrm>
            <a:off x="5590309" y="2770908"/>
            <a:ext cx="914400" cy="9144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9F6204F-1417-1B86-57D4-828EAF87B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29" y="6213618"/>
            <a:ext cx="1499488" cy="31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5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C06DF-BEDC-FD70-1EBE-179663316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B5747B9-6FA3-8FA2-837C-C8146E86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304800"/>
            <a:ext cx="11224847" cy="1371600"/>
          </a:xfrm>
        </p:spPr>
        <p:txBody>
          <a:bodyPr/>
          <a:lstStyle/>
          <a:p>
            <a:r>
              <a:rPr lang="en-US" dirty="0"/>
              <a:t>Business Source Premier</a:t>
            </a:r>
            <a:br>
              <a:rPr lang="en-US" dirty="0"/>
            </a:br>
            <a:r>
              <a: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持续收录的全文出版物</a:t>
            </a:r>
            <a:endParaRPr 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F64AEDE-6781-B102-E592-6B58C0F0B1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4188" y="1943100"/>
          <a:ext cx="11223624" cy="44459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224712">
                  <a:extLst>
                    <a:ext uri="{9D8B030D-6E8A-4147-A177-3AD203B41FA5}">
                      <a16:colId xmlns:a16="http://schemas.microsoft.com/office/drawing/2014/main" val="205041435"/>
                    </a:ext>
                  </a:extLst>
                </a:gridCol>
                <a:gridCol w="3998912">
                  <a:extLst>
                    <a:ext uri="{9D8B030D-6E8A-4147-A177-3AD203B41FA5}">
                      <a16:colId xmlns:a16="http://schemas.microsoft.com/office/drawing/2014/main" val="514684776"/>
                    </a:ext>
                  </a:extLst>
                </a:gridCol>
              </a:tblGrid>
              <a:tr h="1111495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zh-CN" altLang="en-US" sz="2800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持续收录的全文期刊和杂志</a:t>
                      </a:r>
                      <a:endParaRPr lang="en-US" sz="2800" dirty="0">
                        <a:solidFill>
                          <a:schemeClr val="bg1"/>
                        </a:solidFill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36576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kern="100" dirty="0">
                          <a:solidFill>
                            <a:schemeClr val="accent1"/>
                          </a:solidFill>
                          <a:effectLst/>
                          <a:latin typeface="思源黑体 CN Normal" panose="020B0400000000000000" pitchFamily="34" charset="-122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1,018</a:t>
                      </a:r>
                      <a:endParaRPr lang="en-US" sz="4400" kern="100" dirty="0">
                        <a:solidFill>
                          <a:schemeClr val="accent1"/>
                        </a:solidFill>
                        <a:effectLst/>
                        <a:latin typeface="思源黑体 CN Normal" panose="020B0400000000000000" pitchFamily="34" charset="-12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910472"/>
                  </a:ext>
                </a:extLst>
              </a:tr>
              <a:tr h="1111495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zh-CN" altLang="en-US" sz="2800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持续收录的同行评审全文期刊</a:t>
                      </a:r>
                      <a:endParaRPr lang="en-US" altLang="zh-CN" sz="2800" dirty="0">
                        <a:solidFill>
                          <a:schemeClr val="bg1"/>
                        </a:solidFill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36576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kern="100" dirty="0">
                          <a:solidFill>
                            <a:schemeClr val="accent1"/>
                          </a:solidFill>
                          <a:effectLst/>
                          <a:latin typeface="思源黑体 CN Normal" panose="020B0400000000000000" pitchFamily="34" charset="-122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683</a:t>
                      </a:r>
                      <a:endParaRPr lang="en-US" sz="4400" kern="100" dirty="0">
                        <a:solidFill>
                          <a:schemeClr val="accent1"/>
                        </a:solidFill>
                        <a:effectLst/>
                        <a:latin typeface="思源黑体 CN Normal" panose="020B0400000000000000" pitchFamily="34" charset="-12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049895"/>
                  </a:ext>
                </a:extLst>
              </a:tr>
              <a:tr h="1111495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zh-CN" altLang="en-US" sz="2800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持续收录的无延迟同行评审全文期刊</a:t>
                      </a:r>
                      <a:endParaRPr lang="en-US" altLang="zh-CN" sz="2800" dirty="0">
                        <a:solidFill>
                          <a:schemeClr val="bg1"/>
                        </a:solidFill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36576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kern="100" dirty="0">
                          <a:solidFill>
                            <a:schemeClr val="accent1"/>
                          </a:solidFill>
                          <a:effectLst/>
                          <a:latin typeface="思源黑体 CN Normal" panose="020B0400000000000000" pitchFamily="34" charset="-122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362</a:t>
                      </a:r>
                      <a:endParaRPr lang="en-US" sz="4400" kern="100" dirty="0">
                        <a:solidFill>
                          <a:schemeClr val="accent1"/>
                        </a:solidFill>
                        <a:effectLst/>
                        <a:latin typeface="思源黑体 CN Normal" panose="020B0400000000000000" pitchFamily="34" charset="-12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349125"/>
                  </a:ext>
                </a:extLst>
              </a:tr>
              <a:tr h="1111495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zh-CN" altLang="en-US" sz="2800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被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Web of Science </a:t>
                      </a:r>
                      <a:r>
                        <a:rPr lang="zh-CN" altLang="en-US" sz="2800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或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 Scopus</a:t>
                      </a:r>
                      <a:r>
                        <a:rPr lang="zh-CN" altLang="en-US" sz="2800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索引的提供持续收录全文的期刊</a:t>
                      </a:r>
                      <a:endParaRPr lang="en-US" sz="2800" dirty="0">
                        <a:solidFill>
                          <a:schemeClr val="bg1"/>
                        </a:solidFill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36576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kern="100" dirty="0">
                          <a:solidFill>
                            <a:schemeClr val="accent1"/>
                          </a:solidFill>
                          <a:effectLst/>
                          <a:latin typeface="思源黑体 CN Normal" panose="020B0400000000000000" pitchFamily="34" charset="-122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535</a:t>
                      </a:r>
                      <a:endParaRPr lang="en-US" sz="4400" kern="100" dirty="0">
                        <a:solidFill>
                          <a:schemeClr val="accent1"/>
                        </a:solidFill>
                        <a:effectLst/>
                        <a:latin typeface="思源黑体 CN Normal" panose="020B0400000000000000" pitchFamily="34" charset="-12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861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823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63835-2757-8181-4402-BCF908584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4F7DAAE-A2B9-A2E4-FAB6-283E265E7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Source Premier</a:t>
            </a:r>
            <a:br>
              <a:rPr lang="en-US" dirty="0"/>
            </a:br>
            <a:r>
              <a:rPr lang="zh-CN" altLang="en-US" sz="4000" b="0" dirty="0">
                <a:solidFill>
                  <a:schemeClr val="accent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按国家</a:t>
            </a:r>
            <a:r>
              <a:rPr lang="en-US" altLang="zh-CN" sz="4000" b="0" dirty="0">
                <a:solidFill>
                  <a:schemeClr val="accent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/</a:t>
            </a:r>
            <a:r>
              <a:rPr lang="zh-CN" altLang="en-US" sz="4000" b="0" dirty="0">
                <a:solidFill>
                  <a:schemeClr val="accent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地区划分的持续收录全文期刊</a:t>
            </a:r>
            <a:endParaRPr lang="en-US" b="0" dirty="0">
              <a:solidFill>
                <a:schemeClr val="accent3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6AFB66E-EE56-572D-B701-36CB97FE2ABF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2133600" y="1905000"/>
          <a:ext cx="7135812" cy="4632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688012">
                  <a:extLst>
                    <a:ext uri="{9D8B030D-6E8A-4147-A177-3AD203B41FA5}">
                      <a16:colId xmlns:a16="http://schemas.microsoft.com/office/drawing/2014/main" val="205041435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514684776"/>
                    </a:ext>
                  </a:extLst>
                </a:gridCol>
              </a:tblGrid>
              <a:tr h="575072">
                <a:tc>
                  <a:txBody>
                    <a:bodyPr/>
                    <a:lstStyle/>
                    <a:p>
                      <a:pPr algn="l" rtl="0" fontAlgn="base"/>
                      <a:r>
                        <a:rPr lang="zh-CN" altLang="en-US" sz="32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亚洲</a:t>
                      </a:r>
                      <a:endParaRPr lang="en-US" sz="3200" b="0" i="0" dirty="0">
                        <a:solidFill>
                          <a:schemeClr val="bg1"/>
                        </a:solidFill>
                        <a:effectLst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tx2"/>
                          </a:solidFill>
                          <a:effectLst/>
                          <a:latin typeface="思源黑体 CN Normal" panose="020B0400000000000000" pitchFamily="34" charset="-122"/>
                        </a:rPr>
                        <a:t>76</a:t>
                      </a:r>
                    </a:p>
                  </a:txBody>
                  <a:tcPr marL="7620" marR="7620" marT="7620" marB="0"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910472"/>
                  </a:ext>
                </a:extLst>
              </a:tr>
              <a:tr h="575072">
                <a:tc>
                  <a:txBody>
                    <a:bodyPr/>
                    <a:lstStyle/>
                    <a:p>
                      <a:pPr algn="l" rtl="0" fontAlgn="base"/>
                      <a:r>
                        <a:rPr lang="zh-CN" altLang="en-US" sz="32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澳大利亚和新西兰</a:t>
                      </a:r>
                      <a:endParaRPr lang="en-US" sz="3200" b="0" i="0" dirty="0">
                        <a:solidFill>
                          <a:schemeClr val="bg1"/>
                        </a:solidFill>
                        <a:effectLst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tx2"/>
                          </a:solidFill>
                          <a:effectLst/>
                          <a:latin typeface="思源黑体 CN Normal" panose="020B0400000000000000" pitchFamily="34" charset="-122"/>
                        </a:rPr>
                        <a:t>12</a:t>
                      </a:r>
                    </a:p>
                  </a:txBody>
                  <a:tcPr marL="7620" marR="7620" marT="7620" marB="0"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366384"/>
                  </a:ext>
                </a:extLst>
              </a:tr>
              <a:tr h="575072">
                <a:tc>
                  <a:txBody>
                    <a:bodyPr/>
                    <a:lstStyle/>
                    <a:p>
                      <a:pPr algn="l" rtl="0" fontAlgn="base"/>
                      <a:r>
                        <a:rPr lang="zh-CN" altLang="en-US" sz="32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加拿大</a:t>
                      </a:r>
                      <a:endParaRPr lang="en-US" sz="3200" b="0" i="0" dirty="0">
                        <a:solidFill>
                          <a:schemeClr val="bg1"/>
                        </a:solidFill>
                        <a:effectLst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tx2"/>
                          </a:solidFill>
                          <a:effectLst/>
                          <a:latin typeface="思源黑体 CN Normal" panose="020B0400000000000000" pitchFamily="34" charset="-122"/>
                        </a:rPr>
                        <a:t>13</a:t>
                      </a:r>
                    </a:p>
                  </a:txBody>
                  <a:tcPr marL="7620" marR="7620" marT="7620" marB="0"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727295"/>
                  </a:ext>
                </a:extLst>
              </a:tr>
              <a:tr h="575072">
                <a:tc>
                  <a:txBody>
                    <a:bodyPr/>
                    <a:lstStyle/>
                    <a:p>
                      <a:pPr algn="l" rtl="0" fontAlgn="base"/>
                      <a:r>
                        <a:rPr lang="zh-CN" altLang="en-US" sz="32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拉丁美洲和加勒比地区</a:t>
                      </a:r>
                      <a:endParaRPr lang="en-US" sz="3200" b="0" i="0" dirty="0">
                        <a:solidFill>
                          <a:schemeClr val="bg1"/>
                        </a:solidFill>
                        <a:effectLst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tx2"/>
                          </a:solidFill>
                          <a:effectLst/>
                          <a:latin typeface="思源黑体 CN Normal" panose="020B0400000000000000" pitchFamily="34" charset="-122"/>
                        </a:rPr>
                        <a:t>27</a:t>
                      </a:r>
                    </a:p>
                  </a:txBody>
                  <a:tcPr marL="7620" marR="7620" marT="7620" marB="0"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782912"/>
                  </a:ext>
                </a:extLst>
              </a:tr>
              <a:tr h="575072">
                <a:tc>
                  <a:txBody>
                    <a:bodyPr/>
                    <a:lstStyle/>
                    <a:p>
                      <a:pPr algn="l" rtl="0" fontAlgn="base"/>
                      <a:r>
                        <a:rPr lang="zh-CN" altLang="en-US" sz="32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欧洲大陆</a:t>
                      </a:r>
                      <a:endParaRPr lang="en-US" sz="3200" b="0" i="0" dirty="0">
                        <a:solidFill>
                          <a:schemeClr val="bg1"/>
                        </a:solidFill>
                        <a:effectLst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tx2"/>
                          </a:solidFill>
                          <a:effectLst/>
                          <a:latin typeface="思源黑体 CN Normal" panose="020B0400000000000000" pitchFamily="34" charset="-122"/>
                        </a:rPr>
                        <a:t>151</a:t>
                      </a:r>
                    </a:p>
                  </a:txBody>
                  <a:tcPr marL="7620" marR="7620" marT="7620" marB="0"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933782"/>
                  </a:ext>
                </a:extLst>
              </a:tr>
              <a:tr h="575072">
                <a:tc>
                  <a:txBody>
                    <a:bodyPr/>
                    <a:lstStyle/>
                    <a:p>
                      <a:pPr algn="l" rtl="0" fontAlgn="base"/>
                      <a:r>
                        <a:rPr lang="zh-CN" altLang="en-US" sz="32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中东和非洲</a:t>
                      </a:r>
                      <a:endParaRPr lang="en-US" sz="3200" b="0" i="0" dirty="0">
                        <a:solidFill>
                          <a:schemeClr val="bg1"/>
                        </a:solidFill>
                        <a:effectLst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tx2"/>
                          </a:solidFill>
                          <a:effectLst/>
                          <a:latin typeface="思源黑体 CN Normal" panose="020B0400000000000000" pitchFamily="34" charset="-122"/>
                        </a:rPr>
                        <a:t>29</a:t>
                      </a:r>
                    </a:p>
                  </a:txBody>
                  <a:tcPr marL="7620" marR="7620" marT="7620" marB="0"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081859"/>
                  </a:ext>
                </a:extLst>
              </a:tr>
              <a:tr h="575072">
                <a:tc>
                  <a:txBody>
                    <a:bodyPr/>
                    <a:lstStyle/>
                    <a:p>
                      <a:pPr algn="l" rtl="0" fontAlgn="base"/>
                      <a:r>
                        <a:rPr lang="zh-CN" altLang="en-US" sz="32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英国和爱尔兰</a:t>
                      </a:r>
                      <a:endParaRPr lang="en-US" sz="3200" b="0" i="0" dirty="0">
                        <a:solidFill>
                          <a:schemeClr val="bg1"/>
                        </a:solidFill>
                        <a:effectLst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chemeClr val="tx2"/>
                          </a:solidFill>
                          <a:effectLst/>
                          <a:latin typeface="思源黑体 CN Normal" panose="020B0400000000000000" pitchFamily="34" charset="-122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303</a:t>
                      </a:r>
                      <a:endParaRPr lang="en-US" sz="3200" kern="100" dirty="0">
                        <a:solidFill>
                          <a:schemeClr val="tx2"/>
                        </a:solidFill>
                        <a:effectLst/>
                        <a:latin typeface="思源黑体 CN Normal" panose="020B0400000000000000" pitchFamily="34" charset="-12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049895"/>
                  </a:ext>
                </a:extLst>
              </a:tr>
              <a:tr h="575072">
                <a:tc>
                  <a:txBody>
                    <a:bodyPr/>
                    <a:lstStyle/>
                    <a:p>
                      <a:pPr algn="l" rtl="0" fontAlgn="base"/>
                      <a:r>
                        <a:rPr lang="zh-CN" altLang="en-US" sz="32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美国</a:t>
                      </a:r>
                      <a:endParaRPr lang="en-US" sz="3200" b="0" i="0" dirty="0">
                        <a:solidFill>
                          <a:schemeClr val="bg1"/>
                        </a:solidFill>
                        <a:effectLst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chemeClr val="tx2"/>
                          </a:solidFill>
                          <a:effectLst/>
                          <a:latin typeface="思源黑体 CN Normal" panose="020B0400000000000000" pitchFamily="34" charset="-122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422</a:t>
                      </a:r>
                      <a:endParaRPr lang="en-US" sz="3200" kern="100" dirty="0">
                        <a:solidFill>
                          <a:schemeClr val="tx2"/>
                        </a:solidFill>
                        <a:effectLst/>
                        <a:latin typeface="思源黑体 CN Normal" panose="020B0400000000000000" pitchFamily="34" charset="-12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349125"/>
                  </a:ext>
                </a:extLst>
              </a:tr>
            </a:tbl>
          </a:graphicData>
        </a:graphic>
      </p:graphicFrame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79BACD2-42E3-54CB-EEF4-062E52872F18}"/>
              </a:ext>
            </a:extLst>
          </p:cNvPr>
          <p:cNvSpPr/>
          <p:nvPr/>
        </p:nvSpPr>
        <p:spPr>
          <a:xfrm>
            <a:off x="10515600" y="4876800"/>
            <a:ext cx="2664308" cy="26643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思源黑体 CN Normal" panose="020B0400000000000000" pitchFamily="34" charset="-122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8533C84-2A89-CA41-8CC3-7D35BBE7A8B7}"/>
              </a:ext>
            </a:extLst>
          </p:cNvPr>
          <p:cNvSpPr/>
          <p:nvPr/>
        </p:nvSpPr>
        <p:spPr>
          <a:xfrm>
            <a:off x="9982200" y="4343400"/>
            <a:ext cx="1286217" cy="128621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875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EBSCO General - Body">
  <a:themeElements>
    <a:clrScheme name="EBSCO 1">
      <a:dk1>
        <a:srgbClr val="000000"/>
      </a:dk1>
      <a:lt1>
        <a:srgbClr val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007693"/>
      </a:accent3>
      <a:accent4>
        <a:srgbClr val="B31782"/>
      </a:accent4>
      <a:accent5>
        <a:srgbClr val="F9A814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3.xml><?xml version="1.0" encoding="utf-8"?>
<a:theme xmlns:a="http://schemas.openxmlformats.org/drawingml/2006/main" name="1_EBSCO General - Body">
  <a:themeElements>
    <a:clrScheme name="Custom 3">
      <a:dk1>
        <a:srgbClr val="000000"/>
      </a:dk1>
      <a:lt1>
        <a:srgbClr val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007693"/>
      </a:accent3>
      <a:accent4>
        <a:srgbClr val="B31782"/>
      </a:accent4>
      <a:accent5>
        <a:srgbClr val="F78B1E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4_EBSCO General - Body">
  <a:themeElements>
    <a:clrScheme name="EBSCO 1">
      <a:dk1>
        <a:srgbClr val="000000"/>
      </a:dk1>
      <a:lt1>
        <a:srgbClr val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007693"/>
      </a:accent3>
      <a:accent4>
        <a:srgbClr val="B31782"/>
      </a:accent4>
      <a:accent5>
        <a:srgbClr val="F9A814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5.xml><?xml version="1.0" encoding="utf-8"?>
<a:theme xmlns:a="http://schemas.openxmlformats.org/drawingml/2006/main" name="Office Theme">
  <a:themeElements>
    <a:clrScheme name="EBSCO">
      <a:dk1>
        <a:srgbClr val="444444"/>
      </a:dk1>
      <a:lt1>
        <a:srgbClr val="FFFFFF"/>
      </a:lt1>
      <a:dk2>
        <a:srgbClr val="444444"/>
      </a:dk2>
      <a:lt2>
        <a:srgbClr val="FFFFFF"/>
      </a:lt2>
      <a:accent1>
        <a:srgbClr val="002F56"/>
      </a:accent1>
      <a:accent2>
        <a:srgbClr val="2C61B6"/>
      </a:accent2>
      <a:accent3>
        <a:srgbClr val="007693"/>
      </a:accent3>
      <a:accent4>
        <a:srgbClr val="634790"/>
      </a:accent4>
      <a:accent5>
        <a:srgbClr val="F78B1E"/>
      </a:accent5>
      <a:accent6>
        <a:srgbClr val="F9A814"/>
      </a:accent6>
      <a:hlink>
        <a:srgbClr val="2C61B6"/>
      </a:hlink>
      <a:folHlink>
        <a:srgbClr val="62469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4_EBSCO General - Body">
  <a:themeElements>
    <a:clrScheme name="Custom 3">
      <a:dk1>
        <a:srgbClr val="000000"/>
      </a:dk1>
      <a:lt1>
        <a:srgbClr val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007693"/>
      </a:accent3>
      <a:accent4>
        <a:srgbClr val="B31782"/>
      </a:accent4>
      <a:accent5>
        <a:srgbClr val="F78B1E"/>
      </a:accent5>
      <a:accent6>
        <a:srgbClr val="8A8A8A"/>
      </a:accent6>
      <a:hlink>
        <a:srgbClr val="0563C1"/>
      </a:hlink>
      <a:folHlink>
        <a:srgbClr val="954F72"/>
      </a:folHlink>
    </a:clrScheme>
    <a:fontScheme name="自定义 6">
      <a:majorFont>
        <a:latin typeface="思源黑体"/>
        <a:ea typeface="思源黑体"/>
        <a:cs typeface=""/>
      </a:majorFont>
      <a:minorFont>
        <a:latin typeface="Times New Roman"/>
        <a:ea typeface="思源黑体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4_EBSCO General - Body">
  <a:themeElements>
    <a:clrScheme name="EBSCO 1">
      <a:dk1>
        <a:srgbClr val="000000"/>
      </a:dk1>
      <a:lt1>
        <a:srgbClr val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007693"/>
      </a:accent3>
      <a:accent4>
        <a:srgbClr val="B31782"/>
      </a:accent4>
      <a:accent5>
        <a:srgbClr val="F9A814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8.xml><?xml version="1.0" encoding="utf-8"?>
<a:theme xmlns:a="http://schemas.openxmlformats.org/drawingml/2006/main" name="2_EBSCO General - Body">
  <a:themeElements>
    <a:clrScheme name="EBSCO 1">
      <a:dk1>
        <a:srgbClr val="000000"/>
      </a:dk1>
      <a:lt1>
        <a:srgbClr val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007693"/>
      </a:accent3>
      <a:accent4>
        <a:srgbClr val="B31782"/>
      </a:accent4>
      <a:accent5>
        <a:srgbClr val="F9A814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9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fa7943-2741-461f-9ac5-113b23ece455">
      <Terms xmlns="http://schemas.microsoft.com/office/infopath/2007/PartnerControls"/>
    </lcf76f155ced4ddcb4097134ff3c332f>
    <TaxCatchAll xmlns="88868c31-392a-4041-b384-5194d6321ef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251B620F1B944EA7368A9C8B79E640" ma:contentTypeVersion="12" ma:contentTypeDescription="Create a new document." ma:contentTypeScope="" ma:versionID="d06641a165cb301ca321d8f7dbf2612a">
  <xsd:schema xmlns:xsd="http://www.w3.org/2001/XMLSchema" xmlns:xs="http://www.w3.org/2001/XMLSchema" xmlns:p="http://schemas.microsoft.com/office/2006/metadata/properties" xmlns:ns2="3afa7943-2741-461f-9ac5-113b23ece455" xmlns:ns3="88868c31-392a-4041-b384-5194d6321efe" targetNamespace="http://schemas.microsoft.com/office/2006/metadata/properties" ma:root="true" ma:fieldsID="0a34797640096b9952cde42966504a6f" ns2:_="" ns3:_="">
    <xsd:import namespace="3afa7943-2741-461f-9ac5-113b23ece455"/>
    <xsd:import namespace="88868c31-392a-4041-b384-5194d6321e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fa7943-2741-461f-9ac5-113b23ece4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52abea7-4a42-4a00-9534-35aba9b296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868c31-392a-4041-b384-5194d6321ef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bae3379-8e93-4fbb-ba26-92d7e5af7db6}" ma:internalName="TaxCatchAll" ma:showField="CatchAllData" ma:web="88868c31-392a-4041-b384-5194d6321e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930AEF-D152-4EFD-BCBC-2E84E4567206}">
  <ds:schemaRefs>
    <ds:schemaRef ds:uri="http://www.w3.org/XML/1998/namespace"/>
    <ds:schemaRef ds:uri="http://purl.org/dc/elements/1.1/"/>
    <ds:schemaRef ds:uri="http://schemas.microsoft.com/office/2006/documentManagement/types"/>
    <ds:schemaRef ds:uri="3afa7943-2741-461f-9ac5-113b23ece455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88868c31-392a-4041-b384-5194d6321ef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73FCECA-4B4E-4DF1-95DB-7F439A5AFF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fa7943-2741-461f-9ac5-113b23ece455"/>
    <ds:schemaRef ds:uri="88868c31-392a-4041-b384-5194d6321e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034FEB-420F-4AB8-88D8-C0E12F00D10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0fa36ca-7dd3-44f1-9e3f-1bf39a3963a5}" enabled="0" method="" siteId="{50fa36ca-7dd3-44f1-9e3f-1bf39a3963a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1862</TotalTime>
  <Words>2380</Words>
  <Application>Microsoft Office PowerPoint</Application>
  <PresentationFormat>宽屏</PresentationFormat>
  <Paragraphs>743</Paragraphs>
  <Slides>41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41</vt:i4>
      </vt:variant>
    </vt:vector>
  </HeadingPairs>
  <TitlesOfParts>
    <vt:vector size="58" baseType="lpstr">
      <vt:lpstr>System Font Regular</vt:lpstr>
      <vt:lpstr>思源黑体</vt:lpstr>
      <vt:lpstr>思源黑体 CN Bold</vt:lpstr>
      <vt:lpstr>思源黑体 CN Normal</vt:lpstr>
      <vt:lpstr>Arial</vt:lpstr>
      <vt:lpstr>Calibri</vt:lpstr>
      <vt:lpstr>Noto Sans</vt:lpstr>
      <vt:lpstr>Times New Roman</vt:lpstr>
      <vt:lpstr>Wingdings</vt:lpstr>
      <vt:lpstr>Office 主题​​</vt:lpstr>
      <vt:lpstr>2_EBSCO General - Body</vt:lpstr>
      <vt:lpstr>1_EBSCO General - Body</vt:lpstr>
      <vt:lpstr>14_EBSCO General - Body</vt:lpstr>
      <vt:lpstr>Office Theme</vt:lpstr>
      <vt:lpstr>4_EBSCO General - Body</vt:lpstr>
      <vt:lpstr>14_EBSCO General - Body</vt:lpstr>
      <vt:lpstr>2_EBSCO General - Body</vt:lpstr>
      <vt:lpstr>AI赋能，智驭学海：EBSCO数据库智能检索与高效利用</vt:lpstr>
      <vt:lpstr>PowerPoint 演示文稿</vt:lpstr>
      <vt:lpstr>PowerPoint 演示文稿</vt:lpstr>
      <vt:lpstr>Academic Search Premier 持续收录的全文期刊和杂志</vt:lpstr>
      <vt:lpstr>Academic Search Premier 被领先二次文献数据库索引的全文期刊量</vt:lpstr>
      <vt:lpstr>Academic Search Premier 被领先二次文献数据库索引的全文期刊量</vt:lpstr>
      <vt:lpstr>Business Source Premier 商管财经 全文数据库</vt:lpstr>
      <vt:lpstr>Business Source Premier 持续收录的全文出版物</vt:lpstr>
      <vt:lpstr>Business Source Premier 按国家/地区划分的持续收录全文期刊</vt:lpstr>
      <vt:lpstr>PowerPoint 演示文稿</vt:lpstr>
      <vt:lpstr>PowerPoint 演示文稿</vt:lpstr>
      <vt:lpstr>PowerPoint 演示文稿</vt:lpstr>
      <vt:lpstr>顶级会计学期刊-印第安纳大学排名</vt:lpstr>
      <vt:lpstr>顶级学术商业期刊——特征因子</vt:lpstr>
      <vt:lpstr>Business Source Premier为美国顶级综合商业杂志提供持续收录的全文（其他商业数据库没有这些出版物的持续全文)</vt:lpstr>
      <vt:lpstr>Harvard Business Review</vt:lpstr>
      <vt:lpstr>美国会计学会</vt:lpstr>
      <vt:lpstr>美国管理学会</vt:lpstr>
      <vt:lpstr>INFORMS (运筹学与管理科学研究所)  Business Source 是该机构17种期刊的电子期刊平台</vt:lpstr>
      <vt:lpstr>MIS Quarterly</vt:lpstr>
      <vt:lpstr>Business Source Premier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检索技巧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检索平台：https://research.ebsco.com/ EBSCO 支持站点:  https://connect.ebsco.com EBSCO官网：https://www.ebsco.com/zh-cn 免费在线课程：https://ebsco-chinese.zoom.us/calendar/search?showType=2&amp;startDate=2021-07-01 Bilibili视频：https://space.bilibili.com/1798959763/lists?sid=2655301  EBSCOhost 中文教程下载: https://connect.ebsco.com/s/article/EBSCO平台中文使用指南 </vt:lpstr>
      <vt:lpstr>PowerPoint 演示文稿</vt:lpstr>
      <vt:lpstr>Thank You! 访问更多信息参见https://connect.ebsco.com/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Dawn Tong</dc:creator>
  <cp:lastModifiedBy>Chengfang Wang</cp:lastModifiedBy>
  <cp:revision>30</cp:revision>
  <dcterms:created xsi:type="dcterms:W3CDTF">2024-12-25T06:50:08Z</dcterms:created>
  <dcterms:modified xsi:type="dcterms:W3CDTF">2026-05-07T04:17:56Z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0x0101001A251B620F1B944EA7368A9C8B79E640</vt:lpwstr>
  </property>
  <property fmtid="{D5CDD505-2E9C-101B-9397-08002B2CF9AE}" pid="3" name="MediaServiceImageTags">
    <vt:lpwstr/>
  </property>
</Properties>
</file>